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5"/>
  </p:notesMasterIdLst>
  <p:sldIdLst>
    <p:sldId id="256" r:id="rId2"/>
    <p:sldId id="257" r:id="rId3"/>
    <p:sldId id="264" r:id="rId4"/>
    <p:sldId id="263" r:id="rId5"/>
    <p:sldId id="259" r:id="rId6"/>
    <p:sldId id="265" r:id="rId7"/>
    <p:sldId id="266" r:id="rId8"/>
    <p:sldId id="267" r:id="rId9"/>
    <p:sldId id="260" r:id="rId10"/>
    <p:sldId id="268" r:id="rId11"/>
    <p:sldId id="261" r:id="rId12"/>
    <p:sldId id="269" r:id="rId13"/>
    <p:sldId id="26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851" autoAdjust="0"/>
  </p:normalViewPr>
  <p:slideViewPr>
    <p:cSldViewPr>
      <p:cViewPr>
        <p:scale>
          <a:sx n="100" d="100"/>
          <a:sy n="100" d="100"/>
        </p:scale>
        <p:origin x="-1944" y="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911E9B-0645-45D9-A201-966FE756E9D9}" type="doc">
      <dgm:prSet loTypeId="urn:microsoft.com/office/officeart/2005/8/layout/hierarchy4" loCatId="relationship" qsTypeId="urn:microsoft.com/office/officeart/2005/8/quickstyle/simple5" qsCatId="simple" csTypeId="urn:microsoft.com/office/officeart/2005/8/colors/colorful3" csCatId="colorful" phldr="1"/>
      <dgm:spPr/>
      <dgm:t>
        <a:bodyPr/>
        <a:lstStyle/>
        <a:p>
          <a:endParaRPr lang="en-US"/>
        </a:p>
      </dgm:t>
    </dgm:pt>
    <dgm:pt modelId="{22CF89CC-23BF-4060-941F-226B55D16438}">
      <dgm:prSet phldrT="[Text]"/>
      <dgm:spPr>
        <a:gradFill flip="none" rotWithShape="1">
          <a:gsLst>
            <a:gs pos="0">
              <a:schemeClr val="accent6">
                <a:lumMod val="90000"/>
                <a:shade val="30000"/>
                <a:satMod val="115000"/>
              </a:schemeClr>
            </a:gs>
            <a:gs pos="50000">
              <a:schemeClr val="accent6">
                <a:lumMod val="90000"/>
                <a:shade val="67500"/>
                <a:satMod val="115000"/>
              </a:schemeClr>
            </a:gs>
            <a:gs pos="100000">
              <a:schemeClr val="accent6">
                <a:lumMod val="90000"/>
                <a:shade val="100000"/>
                <a:satMod val="115000"/>
              </a:schemeClr>
            </a:gs>
          </a:gsLst>
          <a:path path="circle">
            <a:fillToRect l="50000" t="50000" r="50000" b="50000"/>
          </a:path>
          <a:tileRect/>
        </a:gradFill>
        <a:ln>
          <a:solidFill>
            <a:schemeClr val="accent6">
              <a:lumMod val="90000"/>
            </a:schemeClr>
          </a:solidFill>
        </a:ln>
      </dgm:spPr>
      <dgm:t>
        <a:bodyPr/>
        <a:lstStyle/>
        <a:p>
          <a:r>
            <a:rPr lang="en-US" dirty="0" smtClean="0"/>
            <a:t>New Hanover</a:t>
          </a:r>
        </a:p>
        <a:p>
          <a:r>
            <a:rPr lang="en-US" dirty="0" smtClean="0"/>
            <a:t>Comprehensive Plan</a:t>
          </a:r>
          <a:endParaRPr lang="en-US" dirty="0"/>
        </a:p>
      </dgm:t>
    </dgm:pt>
    <dgm:pt modelId="{F8FED6DF-4379-479F-99D1-1797EBC59089}" type="parTrans" cxnId="{8D0B8402-42E6-40CF-AC91-EE8EAB052209}">
      <dgm:prSet/>
      <dgm:spPr/>
      <dgm:t>
        <a:bodyPr/>
        <a:lstStyle/>
        <a:p>
          <a:endParaRPr lang="en-US"/>
        </a:p>
      </dgm:t>
    </dgm:pt>
    <dgm:pt modelId="{368F1AAB-0294-4F1F-A04A-5B242473E844}" type="sibTrans" cxnId="{8D0B8402-42E6-40CF-AC91-EE8EAB052209}">
      <dgm:prSet/>
      <dgm:spPr/>
      <dgm:t>
        <a:bodyPr/>
        <a:lstStyle/>
        <a:p>
          <a:endParaRPr lang="en-US"/>
        </a:p>
      </dgm:t>
    </dgm:pt>
    <dgm:pt modelId="{B60B9F66-C58E-461C-9843-F3968E639875}">
      <dgm:prSet phldrT="[Text]" custT="1"/>
      <dgm:spPr/>
      <dgm:t>
        <a:bodyPr/>
        <a:lstStyle/>
        <a:p>
          <a:r>
            <a:rPr lang="en-US" sz="1600" b="1" u="sng" dirty="0" smtClean="0"/>
            <a:t>Zoning Ordinance</a:t>
          </a:r>
        </a:p>
        <a:p>
          <a:r>
            <a:rPr lang="en-US" sz="1600" b="0" dirty="0" smtClean="0"/>
            <a:t>- Recommend updates</a:t>
          </a:r>
        </a:p>
        <a:p>
          <a:r>
            <a:rPr lang="en-US" sz="1600" b="0" dirty="0" smtClean="0"/>
            <a:t>- Identify shortfalls or inconsistencies</a:t>
          </a:r>
        </a:p>
        <a:p>
          <a:r>
            <a:rPr lang="en-US" sz="1600" b="0" dirty="0" smtClean="0"/>
            <a:t>- Update permitted uses</a:t>
          </a:r>
        </a:p>
        <a:p>
          <a:r>
            <a:rPr lang="en-US" sz="1600" b="0" dirty="0" smtClean="0"/>
            <a:t>- Define proposed changes to districts </a:t>
          </a:r>
          <a:endParaRPr lang="en-US" sz="1600" b="0" dirty="0"/>
        </a:p>
      </dgm:t>
    </dgm:pt>
    <dgm:pt modelId="{654A9B68-E836-4792-9429-BD45C4309598}" type="parTrans" cxnId="{764D03EA-EC04-4E84-ACBE-B98E3F47D931}">
      <dgm:prSet/>
      <dgm:spPr/>
      <dgm:t>
        <a:bodyPr/>
        <a:lstStyle/>
        <a:p>
          <a:endParaRPr lang="en-US"/>
        </a:p>
      </dgm:t>
    </dgm:pt>
    <dgm:pt modelId="{4DE32D6B-B9C1-4C1B-A7CD-444360E0A495}" type="sibTrans" cxnId="{764D03EA-EC04-4E84-ACBE-B98E3F47D931}">
      <dgm:prSet/>
      <dgm:spPr/>
      <dgm:t>
        <a:bodyPr/>
        <a:lstStyle/>
        <a:p>
          <a:endParaRPr lang="en-US"/>
        </a:p>
      </dgm:t>
    </dgm:pt>
    <dgm:pt modelId="{D0ABF31D-4B74-4438-A809-44F8D2E957A9}">
      <dgm:prSet phldrT="[Text]" custT="1"/>
      <dgm:spPr/>
      <dgm:t>
        <a:bodyPr/>
        <a:lstStyle/>
        <a:p>
          <a:r>
            <a:rPr lang="en-US" sz="1400" b="1" u="sng" dirty="0" smtClean="0"/>
            <a:t>Subdivision </a:t>
          </a:r>
          <a:br>
            <a:rPr lang="en-US" sz="1400" b="1" u="sng" dirty="0" smtClean="0"/>
          </a:br>
          <a:r>
            <a:rPr lang="en-US" sz="1400" b="1" u="sng" dirty="0" smtClean="0"/>
            <a:t>&amp; Land Development Ordinance</a:t>
          </a:r>
        </a:p>
        <a:p>
          <a:r>
            <a:rPr lang="en-US" sz="1600" b="0" dirty="0" smtClean="0"/>
            <a:t>- Recommend updates</a:t>
          </a:r>
        </a:p>
        <a:p>
          <a:r>
            <a:rPr lang="en-US" sz="1600" b="0" dirty="0" smtClean="0"/>
            <a:t>- Identify shortfalls or inconsistencies</a:t>
          </a:r>
        </a:p>
        <a:p>
          <a:r>
            <a:rPr lang="en-US" sz="1600" b="0" dirty="0" smtClean="0"/>
            <a:t>- Strengthen requirements </a:t>
          </a:r>
          <a:endParaRPr lang="en-US" sz="1600" b="0" dirty="0"/>
        </a:p>
      </dgm:t>
    </dgm:pt>
    <dgm:pt modelId="{DF0FB6E5-79C2-4A3B-9E5C-E1B632FDC5CC}" type="parTrans" cxnId="{F5A23EF9-1742-4EC9-A5F0-B5BC8E9F74BD}">
      <dgm:prSet/>
      <dgm:spPr/>
      <dgm:t>
        <a:bodyPr/>
        <a:lstStyle/>
        <a:p>
          <a:endParaRPr lang="en-US"/>
        </a:p>
      </dgm:t>
    </dgm:pt>
    <dgm:pt modelId="{23C2CB70-3ACF-457B-8912-D888E896F629}" type="sibTrans" cxnId="{F5A23EF9-1742-4EC9-A5F0-B5BC8E9F74BD}">
      <dgm:prSet/>
      <dgm:spPr/>
      <dgm:t>
        <a:bodyPr/>
        <a:lstStyle/>
        <a:p>
          <a:endParaRPr lang="en-US"/>
        </a:p>
      </dgm:t>
    </dgm:pt>
    <dgm:pt modelId="{0EE7DEA1-B020-424C-92AB-C4880A2BC07E}">
      <dgm:prSet phldrT="[Text]" custT="1"/>
      <dgm:spPr/>
      <dgm:t>
        <a:bodyPr/>
        <a:lstStyle/>
        <a:p>
          <a:r>
            <a:rPr lang="en-US" sz="1600" b="1" u="sng" dirty="0" smtClean="0"/>
            <a:t>Capital Improvements Program</a:t>
          </a:r>
        </a:p>
        <a:p>
          <a:r>
            <a:rPr lang="en-US" sz="1600" b="0" dirty="0" smtClean="0"/>
            <a:t>- Identify projects that would qualify for the CIP</a:t>
          </a:r>
        </a:p>
        <a:p>
          <a:r>
            <a:rPr lang="en-US" sz="1600" b="0" dirty="0" smtClean="0"/>
            <a:t>- Project timeframes to inform budget needs</a:t>
          </a:r>
          <a:endParaRPr lang="en-US" sz="1600" b="0" dirty="0"/>
        </a:p>
      </dgm:t>
    </dgm:pt>
    <dgm:pt modelId="{B549668A-E4A0-4F86-80BC-68B9D40883AF}" type="parTrans" cxnId="{663CA6CB-325B-4D51-A97B-A03CCAB89953}">
      <dgm:prSet/>
      <dgm:spPr/>
      <dgm:t>
        <a:bodyPr/>
        <a:lstStyle/>
        <a:p>
          <a:endParaRPr lang="en-US"/>
        </a:p>
      </dgm:t>
    </dgm:pt>
    <dgm:pt modelId="{00F66ACA-83EA-4CE8-93A6-EF0434E1A8DE}" type="sibTrans" cxnId="{663CA6CB-325B-4D51-A97B-A03CCAB89953}">
      <dgm:prSet/>
      <dgm:spPr/>
      <dgm:t>
        <a:bodyPr/>
        <a:lstStyle/>
        <a:p>
          <a:endParaRPr lang="en-US"/>
        </a:p>
      </dgm:t>
    </dgm:pt>
    <dgm:pt modelId="{43853D79-31EB-4B5D-9474-CA5B03608B03}">
      <dgm:prSet custT="1"/>
      <dgm:spPr/>
      <dgm:t>
        <a:bodyPr/>
        <a:lstStyle/>
        <a:p>
          <a:r>
            <a:rPr lang="en-US" sz="1800" b="1" u="sng" dirty="0" smtClean="0"/>
            <a:t>Grants</a:t>
          </a:r>
        </a:p>
        <a:p>
          <a:r>
            <a:rPr lang="en-US" sz="1600" b="0" dirty="0" smtClean="0"/>
            <a:t>- Identify projects with grant potential</a:t>
          </a:r>
        </a:p>
        <a:p>
          <a:r>
            <a:rPr lang="en-US" sz="1600" b="0" dirty="0" smtClean="0"/>
            <a:t>- Establish priority projects and application sequencing</a:t>
          </a:r>
          <a:endParaRPr lang="en-US" sz="1600" b="0" dirty="0"/>
        </a:p>
      </dgm:t>
    </dgm:pt>
    <dgm:pt modelId="{8FB097C1-24DE-42E9-AE2E-ED597029EE11}" type="parTrans" cxnId="{7EA1477F-F2F5-40D6-90CA-BB3BF33054F4}">
      <dgm:prSet/>
      <dgm:spPr/>
      <dgm:t>
        <a:bodyPr/>
        <a:lstStyle/>
        <a:p>
          <a:endParaRPr lang="en-US"/>
        </a:p>
      </dgm:t>
    </dgm:pt>
    <dgm:pt modelId="{7C46A53A-1376-4F11-97CF-E52E2CF2E971}" type="sibTrans" cxnId="{7EA1477F-F2F5-40D6-90CA-BB3BF33054F4}">
      <dgm:prSet/>
      <dgm:spPr/>
      <dgm:t>
        <a:bodyPr/>
        <a:lstStyle/>
        <a:p>
          <a:endParaRPr lang="en-US"/>
        </a:p>
      </dgm:t>
    </dgm:pt>
    <dgm:pt modelId="{C5C54FA1-97F3-44CD-939F-68764BB38EB4}">
      <dgm:prSe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600" b="1" u="sng" dirty="0" smtClean="0"/>
            <a:t>Policy </a:t>
          </a:r>
        </a:p>
        <a:p>
          <a:pPr marL="0" marR="0" indent="0" defTabSz="914400" eaLnBrk="1" fontAlgn="auto" latinLnBrk="0" hangingPunct="1">
            <a:lnSpc>
              <a:spcPct val="100000"/>
            </a:lnSpc>
            <a:spcBef>
              <a:spcPts val="0"/>
            </a:spcBef>
            <a:spcAft>
              <a:spcPts val="0"/>
            </a:spcAft>
            <a:buClrTx/>
            <a:buSzTx/>
            <a:buFontTx/>
            <a:buNone/>
            <a:tabLst/>
            <a:defRPr/>
          </a:pPr>
          <a:r>
            <a:rPr lang="en-US" sz="1600" dirty="0" smtClean="0"/>
            <a:t>- Identify any changes or updates to policy approaches</a:t>
          </a:r>
        </a:p>
        <a:p>
          <a:pPr marL="0" marR="0" indent="0" defTabSz="914400" eaLnBrk="1" fontAlgn="auto" latinLnBrk="0" hangingPunct="1">
            <a:lnSpc>
              <a:spcPct val="100000"/>
            </a:lnSpc>
            <a:spcBef>
              <a:spcPts val="0"/>
            </a:spcBef>
            <a:spcAft>
              <a:spcPts val="0"/>
            </a:spcAft>
            <a:buClrTx/>
            <a:buSzTx/>
            <a:buFontTx/>
            <a:buNone/>
            <a:tabLst/>
            <a:defRPr/>
          </a:pPr>
          <a:r>
            <a:rPr lang="en-US" sz="1600" dirty="0" smtClean="0"/>
            <a:t>- Municipal administration </a:t>
          </a:r>
        </a:p>
        <a:p>
          <a:pPr defTabSz="400050">
            <a:lnSpc>
              <a:spcPct val="90000"/>
            </a:lnSpc>
            <a:spcBef>
              <a:spcPct val="0"/>
            </a:spcBef>
            <a:spcAft>
              <a:spcPct val="35000"/>
            </a:spcAft>
          </a:pPr>
          <a:endParaRPr lang="en-US" sz="1000" dirty="0"/>
        </a:p>
      </dgm:t>
    </dgm:pt>
    <dgm:pt modelId="{83DC8B50-9057-49A0-B248-5DD5D96A22CE}" type="parTrans" cxnId="{B9C1CF98-DB95-4B5F-9BC7-6B150AC9FA76}">
      <dgm:prSet/>
      <dgm:spPr/>
      <dgm:t>
        <a:bodyPr/>
        <a:lstStyle/>
        <a:p>
          <a:endParaRPr lang="en-US"/>
        </a:p>
      </dgm:t>
    </dgm:pt>
    <dgm:pt modelId="{88AF9CB9-FB63-4EC4-A3AA-0C4B6CE8C3A3}" type="sibTrans" cxnId="{B9C1CF98-DB95-4B5F-9BC7-6B150AC9FA76}">
      <dgm:prSet/>
      <dgm:spPr/>
      <dgm:t>
        <a:bodyPr/>
        <a:lstStyle/>
        <a:p>
          <a:endParaRPr lang="en-US"/>
        </a:p>
      </dgm:t>
    </dgm:pt>
    <dgm:pt modelId="{5CA64F12-A7BA-4F32-99BE-98DDD9714573}" type="pres">
      <dgm:prSet presAssocID="{11911E9B-0645-45D9-A201-966FE756E9D9}" presName="Name0" presStyleCnt="0">
        <dgm:presLayoutVars>
          <dgm:chPref val="1"/>
          <dgm:dir/>
          <dgm:animOne val="branch"/>
          <dgm:animLvl val="lvl"/>
          <dgm:resizeHandles/>
        </dgm:presLayoutVars>
      </dgm:prSet>
      <dgm:spPr/>
      <dgm:t>
        <a:bodyPr/>
        <a:lstStyle/>
        <a:p>
          <a:endParaRPr lang="en-US"/>
        </a:p>
      </dgm:t>
    </dgm:pt>
    <dgm:pt modelId="{EA84DCF4-B286-460E-AF00-11B9AC39ABE6}" type="pres">
      <dgm:prSet presAssocID="{22CF89CC-23BF-4060-941F-226B55D16438}" presName="vertOne" presStyleCnt="0"/>
      <dgm:spPr/>
    </dgm:pt>
    <dgm:pt modelId="{2764BA08-90E6-4E80-BC80-B13A10054844}" type="pres">
      <dgm:prSet presAssocID="{22CF89CC-23BF-4060-941F-226B55D16438}" presName="txOne" presStyleLbl="node0" presStyleIdx="0" presStyleCnt="1" custScaleY="19501">
        <dgm:presLayoutVars>
          <dgm:chPref val="3"/>
        </dgm:presLayoutVars>
      </dgm:prSet>
      <dgm:spPr/>
      <dgm:t>
        <a:bodyPr/>
        <a:lstStyle/>
        <a:p>
          <a:endParaRPr lang="en-US"/>
        </a:p>
      </dgm:t>
    </dgm:pt>
    <dgm:pt modelId="{003341E0-0003-49E7-931D-B629CE168334}" type="pres">
      <dgm:prSet presAssocID="{22CF89CC-23BF-4060-941F-226B55D16438}" presName="parTransOne" presStyleCnt="0"/>
      <dgm:spPr/>
    </dgm:pt>
    <dgm:pt modelId="{E994ED7E-919C-4FE7-A953-2364CFD6322F}" type="pres">
      <dgm:prSet presAssocID="{22CF89CC-23BF-4060-941F-226B55D16438}" presName="horzOne" presStyleCnt="0"/>
      <dgm:spPr/>
    </dgm:pt>
    <dgm:pt modelId="{B55F86A4-F4E7-4B2F-983F-897107D8A610}" type="pres">
      <dgm:prSet presAssocID="{B60B9F66-C58E-461C-9843-F3968E639875}" presName="vertTwo" presStyleCnt="0"/>
      <dgm:spPr/>
    </dgm:pt>
    <dgm:pt modelId="{6DCC65F8-43C3-4C0D-9519-3B31295DDDB0}" type="pres">
      <dgm:prSet presAssocID="{B60B9F66-C58E-461C-9843-F3968E639875}" presName="txTwo" presStyleLbl="node2" presStyleIdx="0" presStyleCnt="5" custScaleY="65971" custLinFactNeighborX="-555" custLinFactNeighborY="14680">
        <dgm:presLayoutVars>
          <dgm:chPref val="3"/>
        </dgm:presLayoutVars>
      </dgm:prSet>
      <dgm:spPr/>
      <dgm:t>
        <a:bodyPr/>
        <a:lstStyle/>
        <a:p>
          <a:endParaRPr lang="en-US"/>
        </a:p>
      </dgm:t>
    </dgm:pt>
    <dgm:pt modelId="{67DF2D8E-9D5C-4209-BB58-6F8B2910F897}" type="pres">
      <dgm:prSet presAssocID="{B60B9F66-C58E-461C-9843-F3968E639875}" presName="horzTwo" presStyleCnt="0"/>
      <dgm:spPr/>
    </dgm:pt>
    <dgm:pt modelId="{1F9FCC1C-9A9B-4D04-B0A9-8C5F71B6BB67}" type="pres">
      <dgm:prSet presAssocID="{4DE32D6B-B9C1-4C1B-A7CD-444360E0A495}" presName="sibSpaceTwo" presStyleCnt="0"/>
      <dgm:spPr/>
    </dgm:pt>
    <dgm:pt modelId="{A9BD5B1B-4DF4-451F-AB23-2336286F4DCA}" type="pres">
      <dgm:prSet presAssocID="{D0ABF31D-4B74-4438-A809-44F8D2E957A9}" presName="vertTwo" presStyleCnt="0"/>
      <dgm:spPr/>
    </dgm:pt>
    <dgm:pt modelId="{584320D3-FEA1-4D93-9D02-15607D25A461}" type="pres">
      <dgm:prSet presAssocID="{D0ABF31D-4B74-4438-A809-44F8D2E957A9}" presName="txTwo" presStyleLbl="node2" presStyleIdx="1" presStyleCnt="5" custScaleY="65971" custLinFactNeighborX="-555" custLinFactNeighborY="14680">
        <dgm:presLayoutVars>
          <dgm:chPref val="3"/>
        </dgm:presLayoutVars>
      </dgm:prSet>
      <dgm:spPr/>
      <dgm:t>
        <a:bodyPr/>
        <a:lstStyle/>
        <a:p>
          <a:endParaRPr lang="en-US"/>
        </a:p>
      </dgm:t>
    </dgm:pt>
    <dgm:pt modelId="{DD9BE345-7E16-4732-BDE8-6F4B4C9605B6}" type="pres">
      <dgm:prSet presAssocID="{D0ABF31D-4B74-4438-A809-44F8D2E957A9}" presName="horzTwo" presStyleCnt="0"/>
      <dgm:spPr/>
    </dgm:pt>
    <dgm:pt modelId="{78749214-86DE-4701-A2A1-D0372F0C803D}" type="pres">
      <dgm:prSet presAssocID="{23C2CB70-3ACF-457B-8912-D888E896F629}" presName="sibSpaceTwo" presStyleCnt="0"/>
      <dgm:spPr/>
    </dgm:pt>
    <dgm:pt modelId="{5F42989E-54D9-4CEB-96DA-B89F3EBC2B77}" type="pres">
      <dgm:prSet presAssocID="{0EE7DEA1-B020-424C-92AB-C4880A2BC07E}" presName="vertTwo" presStyleCnt="0"/>
      <dgm:spPr/>
    </dgm:pt>
    <dgm:pt modelId="{A723DAC0-8B0B-462B-900E-52D558867348}" type="pres">
      <dgm:prSet presAssocID="{0EE7DEA1-B020-424C-92AB-C4880A2BC07E}" presName="txTwo" presStyleLbl="node2" presStyleIdx="2" presStyleCnt="5" custScaleY="65971" custLinFactNeighborX="-555" custLinFactNeighborY="14680">
        <dgm:presLayoutVars>
          <dgm:chPref val="3"/>
        </dgm:presLayoutVars>
      </dgm:prSet>
      <dgm:spPr/>
      <dgm:t>
        <a:bodyPr/>
        <a:lstStyle/>
        <a:p>
          <a:endParaRPr lang="en-US"/>
        </a:p>
      </dgm:t>
    </dgm:pt>
    <dgm:pt modelId="{11C6E9E6-DA7D-4172-932F-A8E4C9CA9E79}" type="pres">
      <dgm:prSet presAssocID="{0EE7DEA1-B020-424C-92AB-C4880A2BC07E}" presName="horzTwo" presStyleCnt="0"/>
      <dgm:spPr/>
    </dgm:pt>
    <dgm:pt modelId="{7B2C2923-1B24-40D5-999A-C13259A53854}" type="pres">
      <dgm:prSet presAssocID="{00F66ACA-83EA-4CE8-93A6-EF0434E1A8DE}" presName="sibSpaceTwo" presStyleCnt="0"/>
      <dgm:spPr/>
    </dgm:pt>
    <dgm:pt modelId="{62E30D76-5D7B-42AE-8F4B-3F0F13108E63}" type="pres">
      <dgm:prSet presAssocID="{43853D79-31EB-4B5D-9474-CA5B03608B03}" presName="vertTwo" presStyleCnt="0"/>
      <dgm:spPr/>
    </dgm:pt>
    <dgm:pt modelId="{7B9C977A-8F29-4EF3-B929-62116E2D45D5}" type="pres">
      <dgm:prSet presAssocID="{43853D79-31EB-4B5D-9474-CA5B03608B03}" presName="txTwo" presStyleLbl="node2" presStyleIdx="3" presStyleCnt="5" custScaleY="65971" custLinFactNeighborX="-555" custLinFactNeighborY="14680">
        <dgm:presLayoutVars>
          <dgm:chPref val="3"/>
        </dgm:presLayoutVars>
      </dgm:prSet>
      <dgm:spPr/>
      <dgm:t>
        <a:bodyPr/>
        <a:lstStyle/>
        <a:p>
          <a:endParaRPr lang="en-US"/>
        </a:p>
      </dgm:t>
    </dgm:pt>
    <dgm:pt modelId="{0BE4E7BF-439D-4C38-854F-1E0BC62E06C4}" type="pres">
      <dgm:prSet presAssocID="{43853D79-31EB-4B5D-9474-CA5B03608B03}" presName="horzTwo" presStyleCnt="0"/>
      <dgm:spPr/>
    </dgm:pt>
    <dgm:pt modelId="{C26E0C2A-C527-4106-9192-6DE26A5E301D}" type="pres">
      <dgm:prSet presAssocID="{7C46A53A-1376-4F11-97CF-E52E2CF2E971}" presName="sibSpaceTwo" presStyleCnt="0"/>
      <dgm:spPr/>
    </dgm:pt>
    <dgm:pt modelId="{0F85CF9E-11D0-453D-85DD-72D5410A2F3D}" type="pres">
      <dgm:prSet presAssocID="{C5C54FA1-97F3-44CD-939F-68764BB38EB4}" presName="vertTwo" presStyleCnt="0"/>
      <dgm:spPr/>
    </dgm:pt>
    <dgm:pt modelId="{E3B0F9D3-1368-45A8-9334-5D6D7406BD91}" type="pres">
      <dgm:prSet presAssocID="{C5C54FA1-97F3-44CD-939F-68764BB38EB4}" presName="txTwo" presStyleLbl="node2" presStyleIdx="4" presStyleCnt="5" custScaleY="65971" custLinFactNeighborX="-555" custLinFactNeighborY="14680">
        <dgm:presLayoutVars>
          <dgm:chPref val="3"/>
        </dgm:presLayoutVars>
      </dgm:prSet>
      <dgm:spPr/>
      <dgm:t>
        <a:bodyPr/>
        <a:lstStyle/>
        <a:p>
          <a:endParaRPr lang="en-US"/>
        </a:p>
      </dgm:t>
    </dgm:pt>
    <dgm:pt modelId="{14360559-D3F8-48CA-838D-931AE84CFB18}" type="pres">
      <dgm:prSet presAssocID="{C5C54FA1-97F3-44CD-939F-68764BB38EB4}" presName="horzTwo" presStyleCnt="0"/>
      <dgm:spPr/>
    </dgm:pt>
  </dgm:ptLst>
  <dgm:cxnLst>
    <dgm:cxn modelId="{D763F9E8-C80A-4379-A619-E688A7F6C1A7}" type="presOf" srcId="{11911E9B-0645-45D9-A201-966FE756E9D9}" destId="{5CA64F12-A7BA-4F32-99BE-98DDD9714573}" srcOrd="0" destOrd="0" presId="urn:microsoft.com/office/officeart/2005/8/layout/hierarchy4"/>
    <dgm:cxn modelId="{CE067360-96A0-40E3-B8A1-732C299F517A}" type="presOf" srcId="{C5C54FA1-97F3-44CD-939F-68764BB38EB4}" destId="{E3B0F9D3-1368-45A8-9334-5D6D7406BD91}" srcOrd="0" destOrd="0" presId="urn:microsoft.com/office/officeart/2005/8/layout/hierarchy4"/>
    <dgm:cxn modelId="{7EA1477F-F2F5-40D6-90CA-BB3BF33054F4}" srcId="{22CF89CC-23BF-4060-941F-226B55D16438}" destId="{43853D79-31EB-4B5D-9474-CA5B03608B03}" srcOrd="3" destOrd="0" parTransId="{8FB097C1-24DE-42E9-AE2E-ED597029EE11}" sibTransId="{7C46A53A-1376-4F11-97CF-E52E2CF2E971}"/>
    <dgm:cxn modelId="{F5A23EF9-1742-4EC9-A5F0-B5BC8E9F74BD}" srcId="{22CF89CC-23BF-4060-941F-226B55D16438}" destId="{D0ABF31D-4B74-4438-A809-44F8D2E957A9}" srcOrd="1" destOrd="0" parTransId="{DF0FB6E5-79C2-4A3B-9E5C-E1B632FDC5CC}" sibTransId="{23C2CB70-3ACF-457B-8912-D888E896F629}"/>
    <dgm:cxn modelId="{B9C1CF98-DB95-4B5F-9BC7-6B150AC9FA76}" srcId="{22CF89CC-23BF-4060-941F-226B55D16438}" destId="{C5C54FA1-97F3-44CD-939F-68764BB38EB4}" srcOrd="4" destOrd="0" parTransId="{83DC8B50-9057-49A0-B248-5DD5D96A22CE}" sibTransId="{88AF9CB9-FB63-4EC4-A3AA-0C4B6CE8C3A3}"/>
    <dgm:cxn modelId="{DD6264DC-35AE-4D8F-AB40-C3BA382B64B2}" type="presOf" srcId="{43853D79-31EB-4B5D-9474-CA5B03608B03}" destId="{7B9C977A-8F29-4EF3-B929-62116E2D45D5}" srcOrd="0" destOrd="0" presId="urn:microsoft.com/office/officeart/2005/8/layout/hierarchy4"/>
    <dgm:cxn modelId="{764D03EA-EC04-4E84-ACBE-B98E3F47D931}" srcId="{22CF89CC-23BF-4060-941F-226B55D16438}" destId="{B60B9F66-C58E-461C-9843-F3968E639875}" srcOrd="0" destOrd="0" parTransId="{654A9B68-E836-4792-9429-BD45C4309598}" sibTransId="{4DE32D6B-B9C1-4C1B-A7CD-444360E0A495}"/>
    <dgm:cxn modelId="{41D080E3-E913-45B0-A1D7-B4CE2CF90438}" type="presOf" srcId="{D0ABF31D-4B74-4438-A809-44F8D2E957A9}" destId="{584320D3-FEA1-4D93-9D02-15607D25A461}" srcOrd="0" destOrd="0" presId="urn:microsoft.com/office/officeart/2005/8/layout/hierarchy4"/>
    <dgm:cxn modelId="{3819F5AF-E09F-411C-8D94-71A147915DA5}" type="presOf" srcId="{22CF89CC-23BF-4060-941F-226B55D16438}" destId="{2764BA08-90E6-4E80-BC80-B13A10054844}" srcOrd="0" destOrd="0" presId="urn:microsoft.com/office/officeart/2005/8/layout/hierarchy4"/>
    <dgm:cxn modelId="{663CA6CB-325B-4D51-A97B-A03CCAB89953}" srcId="{22CF89CC-23BF-4060-941F-226B55D16438}" destId="{0EE7DEA1-B020-424C-92AB-C4880A2BC07E}" srcOrd="2" destOrd="0" parTransId="{B549668A-E4A0-4F86-80BC-68B9D40883AF}" sibTransId="{00F66ACA-83EA-4CE8-93A6-EF0434E1A8DE}"/>
    <dgm:cxn modelId="{E03FC56F-BB39-4146-B866-BE3B1A4BD9E0}" type="presOf" srcId="{0EE7DEA1-B020-424C-92AB-C4880A2BC07E}" destId="{A723DAC0-8B0B-462B-900E-52D558867348}" srcOrd="0" destOrd="0" presId="urn:microsoft.com/office/officeart/2005/8/layout/hierarchy4"/>
    <dgm:cxn modelId="{8D0B8402-42E6-40CF-AC91-EE8EAB052209}" srcId="{11911E9B-0645-45D9-A201-966FE756E9D9}" destId="{22CF89CC-23BF-4060-941F-226B55D16438}" srcOrd="0" destOrd="0" parTransId="{F8FED6DF-4379-479F-99D1-1797EBC59089}" sibTransId="{368F1AAB-0294-4F1F-A04A-5B242473E844}"/>
    <dgm:cxn modelId="{C49C3026-DCC0-42BB-98EF-21247B8C8BBC}" type="presOf" srcId="{B60B9F66-C58E-461C-9843-F3968E639875}" destId="{6DCC65F8-43C3-4C0D-9519-3B31295DDDB0}" srcOrd="0" destOrd="0" presId="urn:microsoft.com/office/officeart/2005/8/layout/hierarchy4"/>
    <dgm:cxn modelId="{B93CEA29-B18A-41D4-B5CA-626DD738C3E1}" type="presParOf" srcId="{5CA64F12-A7BA-4F32-99BE-98DDD9714573}" destId="{EA84DCF4-B286-460E-AF00-11B9AC39ABE6}" srcOrd="0" destOrd="0" presId="urn:microsoft.com/office/officeart/2005/8/layout/hierarchy4"/>
    <dgm:cxn modelId="{6A641283-065F-4205-A4A5-1C9C5A1BCAB8}" type="presParOf" srcId="{EA84DCF4-B286-460E-AF00-11B9AC39ABE6}" destId="{2764BA08-90E6-4E80-BC80-B13A10054844}" srcOrd="0" destOrd="0" presId="urn:microsoft.com/office/officeart/2005/8/layout/hierarchy4"/>
    <dgm:cxn modelId="{46AF5FBB-A45E-4C39-8827-ED7924F3522C}" type="presParOf" srcId="{EA84DCF4-B286-460E-AF00-11B9AC39ABE6}" destId="{003341E0-0003-49E7-931D-B629CE168334}" srcOrd="1" destOrd="0" presId="urn:microsoft.com/office/officeart/2005/8/layout/hierarchy4"/>
    <dgm:cxn modelId="{C9561EAE-690F-4557-9EB4-8DBC5B7B57EB}" type="presParOf" srcId="{EA84DCF4-B286-460E-AF00-11B9AC39ABE6}" destId="{E994ED7E-919C-4FE7-A953-2364CFD6322F}" srcOrd="2" destOrd="0" presId="urn:microsoft.com/office/officeart/2005/8/layout/hierarchy4"/>
    <dgm:cxn modelId="{2C9868A7-3C26-44F2-A259-887EA9EBDC45}" type="presParOf" srcId="{E994ED7E-919C-4FE7-A953-2364CFD6322F}" destId="{B55F86A4-F4E7-4B2F-983F-897107D8A610}" srcOrd="0" destOrd="0" presId="urn:microsoft.com/office/officeart/2005/8/layout/hierarchy4"/>
    <dgm:cxn modelId="{E179AF8F-1F36-4C95-A64F-B2D710C9C60C}" type="presParOf" srcId="{B55F86A4-F4E7-4B2F-983F-897107D8A610}" destId="{6DCC65F8-43C3-4C0D-9519-3B31295DDDB0}" srcOrd="0" destOrd="0" presId="urn:microsoft.com/office/officeart/2005/8/layout/hierarchy4"/>
    <dgm:cxn modelId="{44BB9F99-E7C2-4DDD-B06D-CC83A2C8C983}" type="presParOf" srcId="{B55F86A4-F4E7-4B2F-983F-897107D8A610}" destId="{67DF2D8E-9D5C-4209-BB58-6F8B2910F897}" srcOrd="1" destOrd="0" presId="urn:microsoft.com/office/officeart/2005/8/layout/hierarchy4"/>
    <dgm:cxn modelId="{8FBDF48B-3D7E-487B-914D-310000F4DF7F}" type="presParOf" srcId="{E994ED7E-919C-4FE7-A953-2364CFD6322F}" destId="{1F9FCC1C-9A9B-4D04-B0A9-8C5F71B6BB67}" srcOrd="1" destOrd="0" presId="urn:microsoft.com/office/officeart/2005/8/layout/hierarchy4"/>
    <dgm:cxn modelId="{1DAF00BB-21F5-4883-B5AF-97664EC52B7E}" type="presParOf" srcId="{E994ED7E-919C-4FE7-A953-2364CFD6322F}" destId="{A9BD5B1B-4DF4-451F-AB23-2336286F4DCA}" srcOrd="2" destOrd="0" presId="urn:microsoft.com/office/officeart/2005/8/layout/hierarchy4"/>
    <dgm:cxn modelId="{27D988A2-0DB8-4184-AF04-1C0451C5B92E}" type="presParOf" srcId="{A9BD5B1B-4DF4-451F-AB23-2336286F4DCA}" destId="{584320D3-FEA1-4D93-9D02-15607D25A461}" srcOrd="0" destOrd="0" presId="urn:microsoft.com/office/officeart/2005/8/layout/hierarchy4"/>
    <dgm:cxn modelId="{A91D84BB-00D2-43CF-A08A-309256F5E72E}" type="presParOf" srcId="{A9BD5B1B-4DF4-451F-AB23-2336286F4DCA}" destId="{DD9BE345-7E16-4732-BDE8-6F4B4C9605B6}" srcOrd="1" destOrd="0" presId="urn:microsoft.com/office/officeart/2005/8/layout/hierarchy4"/>
    <dgm:cxn modelId="{A0416B52-FFB6-4724-9C4F-9F51EE69A374}" type="presParOf" srcId="{E994ED7E-919C-4FE7-A953-2364CFD6322F}" destId="{78749214-86DE-4701-A2A1-D0372F0C803D}" srcOrd="3" destOrd="0" presId="urn:microsoft.com/office/officeart/2005/8/layout/hierarchy4"/>
    <dgm:cxn modelId="{A38D108F-BB4A-4418-BC8A-06D74B6537C6}" type="presParOf" srcId="{E994ED7E-919C-4FE7-A953-2364CFD6322F}" destId="{5F42989E-54D9-4CEB-96DA-B89F3EBC2B77}" srcOrd="4" destOrd="0" presId="urn:microsoft.com/office/officeart/2005/8/layout/hierarchy4"/>
    <dgm:cxn modelId="{39969514-2037-4A2A-9875-41F089984106}" type="presParOf" srcId="{5F42989E-54D9-4CEB-96DA-B89F3EBC2B77}" destId="{A723DAC0-8B0B-462B-900E-52D558867348}" srcOrd="0" destOrd="0" presId="urn:microsoft.com/office/officeart/2005/8/layout/hierarchy4"/>
    <dgm:cxn modelId="{D7C9EC3C-20AD-4174-B9EB-173060274F87}" type="presParOf" srcId="{5F42989E-54D9-4CEB-96DA-B89F3EBC2B77}" destId="{11C6E9E6-DA7D-4172-932F-A8E4C9CA9E79}" srcOrd="1" destOrd="0" presId="urn:microsoft.com/office/officeart/2005/8/layout/hierarchy4"/>
    <dgm:cxn modelId="{73BBF0D4-AFA5-440C-BA1F-F362A74841AB}" type="presParOf" srcId="{E994ED7E-919C-4FE7-A953-2364CFD6322F}" destId="{7B2C2923-1B24-40D5-999A-C13259A53854}" srcOrd="5" destOrd="0" presId="urn:microsoft.com/office/officeart/2005/8/layout/hierarchy4"/>
    <dgm:cxn modelId="{72DEA2C7-629B-4601-B434-13A8E78E48F7}" type="presParOf" srcId="{E994ED7E-919C-4FE7-A953-2364CFD6322F}" destId="{62E30D76-5D7B-42AE-8F4B-3F0F13108E63}" srcOrd="6" destOrd="0" presId="urn:microsoft.com/office/officeart/2005/8/layout/hierarchy4"/>
    <dgm:cxn modelId="{2A1E342E-1C85-42DA-A4A1-1F09CF489256}" type="presParOf" srcId="{62E30D76-5D7B-42AE-8F4B-3F0F13108E63}" destId="{7B9C977A-8F29-4EF3-B929-62116E2D45D5}" srcOrd="0" destOrd="0" presId="urn:microsoft.com/office/officeart/2005/8/layout/hierarchy4"/>
    <dgm:cxn modelId="{362DB329-07DD-41F8-90AE-9C3A7F564F4D}" type="presParOf" srcId="{62E30D76-5D7B-42AE-8F4B-3F0F13108E63}" destId="{0BE4E7BF-439D-4C38-854F-1E0BC62E06C4}" srcOrd="1" destOrd="0" presId="urn:microsoft.com/office/officeart/2005/8/layout/hierarchy4"/>
    <dgm:cxn modelId="{AC05D8A4-BE91-4897-8933-CCFD77D7BCB6}" type="presParOf" srcId="{E994ED7E-919C-4FE7-A953-2364CFD6322F}" destId="{C26E0C2A-C527-4106-9192-6DE26A5E301D}" srcOrd="7" destOrd="0" presId="urn:microsoft.com/office/officeart/2005/8/layout/hierarchy4"/>
    <dgm:cxn modelId="{DE62CC74-925F-4377-904B-142624EC3B81}" type="presParOf" srcId="{E994ED7E-919C-4FE7-A953-2364CFD6322F}" destId="{0F85CF9E-11D0-453D-85DD-72D5410A2F3D}" srcOrd="8" destOrd="0" presId="urn:microsoft.com/office/officeart/2005/8/layout/hierarchy4"/>
    <dgm:cxn modelId="{3032BAFD-CC3F-4FCF-88AB-7F8D34A99FDD}" type="presParOf" srcId="{0F85CF9E-11D0-453D-85DD-72D5410A2F3D}" destId="{E3B0F9D3-1368-45A8-9334-5D6D7406BD91}" srcOrd="0" destOrd="0" presId="urn:microsoft.com/office/officeart/2005/8/layout/hierarchy4"/>
    <dgm:cxn modelId="{5B269301-4EA9-467F-8BD7-D4BB13A148AA}" type="presParOf" srcId="{0F85CF9E-11D0-453D-85DD-72D5410A2F3D}" destId="{14360559-D3F8-48CA-838D-931AE84CFB18}"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D67044-4C98-4FE7-86D6-48FF723BB080}" type="doc">
      <dgm:prSet loTypeId="urn:microsoft.com/office/officeart/2005/8/layout/target3" loCatId="list" qsTypeId="urn:microsoft.com/office/officeart/2005/8/quickstyle/simple1" qsCatId="simple" csTypeId="urn:microsoft.com/office/officeart/2005/8/colors/colorful1" csCatId="colorful" phldr="1"/>
      <dgm:spPr/>
      <dgm:t>
        <a:bodyPr/>
        <a:lstStyle/>
        <a:p>
          <a:endParaRPr lang="en-US"/>
        </a:p>
      </dgm:t>
    </dgm:pt>
    <dgm:pt modelId="{9D243EBC-70C2-4991-A0C1-B06F9DA483DD}">
      <dgm:prSet phldrT="[Text]"/>
      <dgm:spPr/>
      <dgm:t>
        <a:bodyPr/>
        <a:lstStyle/>
        <a:p>
          <a:r>
            <a:rPr lang="en-US" dirty="0" smtClean="0"/>
            <a:t>Montco 2040</a:t>
          </a:r>
          <a:endParaRPr lang="en-US" dirty="0"/>
        </a:p>
      </dgm:t>
    </dgm:pt>
    <dgm:pt modelId="{0C0C0602-5027-432B-9E3F-F6E32D9A76BD}" type="parTrans" cxnId="{96459667-6608-4010-B8CB-6B1EED7B956A}">
      <dgm:prSet/>
      <dgm:spPr/>
      <dgm:t>
        <a:bodyPr/>
        <a:lstStyle/>
        <a:p>
          <a:endParaRPr lang="en-US"/>
        </a:p>
      </dgm:t>
    </dgm:pt>
    <dgm:pt modelId="{76FE5BEC-8D5A-4042-85F7-C22AE313FC99}" type="sibTrans" cxnId="{96459667-6608-4010-B8CB-6B1EED7B956A}">
      <dgm:prSet/>
      <dgm:spPr/>
      <dgm:t>
        <a:bodyPr/>
        <a:lstStyle/>
        <a:p>
          <a:endParaRPr lang="en-US"/>
        </a:p>
      </dgm:t>
    </dgm:pt>
    <dgm:pt modelId="{96605F49-2333-4C21-8AA9-C2B4E9482D87}">
      <dgm:prSet phldrT="[Text]"/>
      <dgm:spPr/>
      <dgm:t>
        <a:bodyPr/>
        <a:lstStyle/>
        <a:p>
          <a:r>
            <a:rPr lang="en-US" dirty="0" smtClean="0"/>
            <a:t>PMRPC Comp Plan</a:t>
          </a:r>
          <a:endParaRPr lang="en-US" dirty="0"/>
        </a:p>
      </dgm:t>
    </dgm:pt>
    <dgm:pt modelId="{52F2096D-A667-447F-A4EA-FFEA35A6895B}" type="parTrans" cxnId="{4D59F827-91EF-4A7C-AC05-BC086295BFF0}">
      <dgm:prSet/>
      <dgm:spPr/>
      <dgm:t>
        <a:bodyPr/>
        <a:lstStyle/>
        <a:p>
          <a:endParaRPr lang="en-US"/>
        </a:p>
      </dgm:t>
    </dgm:pt>
    <dgm:pt modelId="{9C47C476-1A5B-4CA5-89F7-AB7E486C02F3}" type="sibTrans" cxnId="{4D59F827-91EF-4A7C-AC05-BC086295BFF0}">
      <dgm:prSet/>
      <dgm:spPr/>
      <dgm:t>
        <a:bodyPr/>
        <a:lstStyle/>
        <a:p>
          <a:endParaRPr lang="en-US"/>
        </a:p>
      </dgm:t>
    </dgm:pt>
    <dgm:pt modelId="{8E7A35FC-474B-45CD-937A-DFC6EE51D5ED}">
      <dgm:prSet phldrT="[Text]"/>
      <dgm:spPr/>
      <dgm:t>
        <a:bodyPr/>
        <a:lstStyle/>
        <a:p>
          <a:r>
            <a:rPr lang="en-US" dirty="0" smtClean="0"/>
            <a:t>New Hanover Comp Plan</a:t>
          </a:r>
          <a:endParaRPr lang="en-US" dirty="0"/>
        </a:p>
      </dgm:t>
    </dgm:pt>
    <dgm:pt modelId="{ECCFC4BB-343E-448E-AF43-5D9D06E1BBDD}" type="parTrans" cxnId="{FCAAF795-7409-44D6-A33C-FB8305DE59DB}">
      <dgm:prSet/>
      <dgm:spPr/>
      <dgm:t>
        <a:bodyPr/>
        <a:lstStyle/>
        <a:p>
          <a:endParaRPr lang="en-US"/>
        </a:p>
      </dgm:t>
    </dgm:pt>
    <dgm:pt modelId="{1AB817F7-90C3-4E37-94B7-6C0417D9C3CD}" type="sibTrans" cxnId="{FCAAF795-7409-44D6-A33C-FB8305DE59DB}">
      <dgm:prSet/>
      <dgm:spPr/>
      <dgm:t>
        <a:bodyPr/>
        <a:lstStyle/>
        <a:p>
          <a:endParaRPr lang="en-US"/>
        </a:p>
      </dgm:t>
    </dgm:pt>
    <dgm:pt modelId="{689C6B90-9A31-47AB-B983-4F4C6084D187}" type="pres">
      <dgm:prSet presAssocID="{09D67044-4C98-4FE7-86D6-48FF723BB080}" presName="Name0" presStyleCnt="0">
        <dgm:presLayoutVars>
          <dgm:chMax val="7"/>
          <dgm:dir/>
          <dgm:animLvl val="lvl"/>
          <dgm:resizeHandles val="exact"/>
        </dgm:presLayoutVars>
      </dgm:prSet>
      <dgm:spPr/>
      <dgm:t>
        <a:bodyPr/>
        <a:lstStyle/>
        <a:p>
          <a:endParaRPr lang="en-US"/>
        </a:p>
      </dgm:t>
    </dgm:pt>
    <dgm:pt modelId="{44C0FB26-88E7-4CAB-B214-8762A135FD1B}" type="pres">
      <dgm:prSet presAssocID="{9D243EBC-70C2-4991-A0C1-B06F9DA483DD}" presName="circle1" presStyleLbl="node1" presStyleIdx="0" presStyleCnt="3"/>
      <dgm:spPr/>
    </dgm:pt>
    <dgm:pt modelId="{3181B19C-802C-4B03-88BF-D643AA097E0C}" type="pres">
      <dgm:prSet presAssocID="{9D243EBC-70C2-4991-A0C1-B06F9DA483DD}" presName="space" presStyleCnt="0"/>
      <dgm:spPr/>
    </dgm:pt>
    <dgm:pt modelId="{4CF6DCC3-4E56-436B-9432-2ABE7FA3A9B1}" type="pres">
      <dgm:prSet presAssocID="{9D243EBC-70C2-4991-A0C1-B06F9DA483DD}" presName="rect1" presStyleLbl="alignAcc1" presStyleIdx="0" presStyleCnt="3"/>
      <dgm:spPr/>
      <dgm:t>
        <a:bodyPr/>
        <a:lstStyle/>
        <a:p>
          <a:endParaRPr lang="en-US"/>
        </a:p>
      </dgm:t>
    </dgm:pt>
    <dgm:pt modelId="{D1F987C4-E08C-41DB-A46C-3806852079F6}" type="pres">
      <dgm:prSet presAssocID="{96605F49-2333-4C21-8AA9-C2B4E9482D87}" presName="vertSpace2" presStyleLbl="node1" presStyleIdx="0" presStyleCnt="3"/>
      <dgm:spPr/>
    </dgm:pt>
    <dgm:pt modelId="{8794990F-9A03-4E25-8B89-D0E5C3643C52}" type="pres">
      <dgm:prSet presAssocID="{96605F49-2333-4C21-8AA9-C2B4E9482D87}" presName="circle2" presStyleLbl="node1" presStyleIdx="1" presStyleCnt="3"/>
      <dgm:spPr/>
    </dgm:pt>
    <dgm:pt modelId="{EA3AAED0-51B6-4D0D-AAEA-3F54A97D98DF}" type="pres">
      <dgm:prSet presAssocID="{96605F49-2333-4C21-8AA9-C2B4E9482D87}" presName="rect2" presStyleLbl="alignAcc1" presStyleIdx="1" presStyleCnt="3"/>
      <dgm:spPr/>
      <dgm:t>
        <a:bodyPr/>
        <a:lstStyle/>
        <a:p>
          <a:endParaRPr lang="en-US"/>
        </a:p>
      </dgm:t>
    </dgm:pt>
    <dgm:pt modelId="{2ED10060-E365-4CAC-A7C7-E1C7235085F4}" type="pres">
      <dgm:prSet presAssocID="{8E7A35FC-474B-45CD-937A-DFC6EE51D5ED}" presName="vertSpace3" presStyleLbl="node1" presStyleIdx="1" presStyleCnt="3"/>
      <dgm:spPr/>
    </dgm:pt>
    <dgm:pt modelId="{8F5B4552-6613-469E-8D82-FE5B5F347D37}" type="pres">
      <dgm:prSet presAssocID="{8E7A35FC-474B-45CD-937A-DFC6EE51D5ED}" presName="circle3" presStyleLbl="node1" presStyleIdx="2" presStyleCnt="3"/>
      <dgm:spPr/>
    </dgm:pt>
    <dgm:pt modelId="{F478C256-5B56-4B85-BA36-AF77DB7F470F}" type="pres">
      <dgm:prSet presAssocID="{8E7A35FC-474B-45CD-937A-DFC6EE51D5ED}" presName="rect3" presStyleLbl="alignAcc1" presStyleIdx="2" presStyleCnt="3"/>
      <dgm:spPr/>
      <dgm:t>
        <a:bodyPr/>
        <a:lstStyle/>
        <a:p>
          <a:endParaRPr lang="en-US"/>
        </a:p>
      </dgm:t>
    </dgm:pt>
    <dgm:pt modelId="{C78E8391-4E1A-48B0-B855-9E8F37181D81}" type="pres">
      <dgm:prSet presAssocID="{9D243EBC-70C2-4991-A0C1-B06F9DA483DD}" presName="rect1ParTxNoCh" presStyleLbl="alignAcc1" presStyleIdx="2" presStyleCnt="3">
        <dgm:presLayoutVars>
          <dgm:chMax val="1"/>
          <dgm:bulletEnabled val="1"/>
        </dgm:presLayoutVars>
      </dgm:prSet>
      <dgm:spPr/>
      <dgm:t>
        <a:bodyPr/>
        <a:lstStyle/>
        <a:p>
          <a:endParaRPr lang="en-US"/>
        </a:p>
      </dgm:t>
    </dgm:pt>
    <dgm:pt modelId="{396A52D2-08A7-4829-B25C-9620D5EDA55D}" type="pres">
      <dgm:prSet presAssocID="{96605F49-2333-4C21-8AA9-C2B4E9482D87}" presName="rect2ParTxNoCh" presStyleLbl="alignAcc1" presStyleIdx="2" presStyleCnt="3">
        <dgm:presLayoutVars>
          <dgm:chMax val="1"/>
          <dgm:bulletEnabled val="1"/>
        </dgm:presLayoutVars>
      </dgm:prSet>
      <dgm:spPr/>
      <dgm:t>
        <a:bodyPr/>
        <a:lstStyle/>
        <a:p>
          <a:endParaRPr lang="en-US"/>
        </a:p>
      </dgm:t>
    </dgm:pt>
    <dgm:pt modelId="{329278D2-E0D3-472E-84DF-07273ABAF7F8}" type="pres">
      <dgm:prSet presAssocID="{8E7A35FC-474B-45CD-937A-DFC6EE51D5ED}" presName="rect3ParTxNoCh" presStyleLbl="alignAcc1" presStyleIdx="2" presStyleCnt="3">
        <dgm:presLayoutVars>
          <dgm:chMax val="1"/>
          <dgm:bulletEnabled val="1"/>
        </dgm:presLayoutVars>
      </dgm:prSet>
      <dgm:spPr/>
      <dgm:t>
        <a:bodyPr/>
        <a:lstStyle/>
        <a:p>
          <a:endParaRPr lang="en-US"/>
        </a:p>
      </dgm:t>
    </dgm:pt>
  </dgm:ptLst>
  <dgm:cxnLst>
    <dgm:cxn modelId="{98F8E75D-B789-4B4F-8070-5E0A0BDC5553}" type="presOf" srcId="{96605F49-2333-4C21-8AA9-C2B4E9482D87}" destId="{EA3AAED0-51B6-4D0D-AAEA-3F54A97D98DF}" srcOrd="0" destOrd="0" presId="urn:microsoft.com/office/officeart/2005/8/layout/target3"/>
    <dgm:cxn modelId="{142D5CD8-281C-43B1-B5E4-7FB75BF05DB8}" type="presOf" srcId="{9D243EBC-70C2-4991-A0C1-B06F9DA483DD}" destId="{C78E8391-4E1A-48B0-B855-9E8F37181D81}" srcOrd="1" destOrd="0" presId="urn:microsoft.com/office/officeart/2005/8/layout/target3"/>
    <dgm:cxn modelId="{7BCBFA7D-4F10-4AB8-AB73-18E2E79F8BE0}" type="presOf" srcId="{8E7A35FC-474B-45CD-937A-DFC6EE51D5ED}" destId="{F478C256-5B56-4B85-BA36-AF77DB7F470F}" srcOrd="0" destOrd="0" presId="urn:microsoft.com/office/officeart/2005/8/layout/target3"/>
    <dgm:cxn modelId="{4D59F827-91EF-4A7C-AC05-BC086295BFF0}" srcId="{09D67044-4C98-4FE7-86D6-48FF723BB080}" destId="{96605F49-2333-4C21-8AA9-C2B4E9482D87}" srcOrd="1" destOrd="0" parTransId="{52F2096D-A667-447F-A4EA-FFEA35A6895B}" sibTransId="{9C47C476-1A5B-4CA5-89F7-AB7E486C02F3}"/>
    <dgm:cxn modelId="{1CD0C854-7453-4EEE-867D-A249CD36578F}" type="presOf" srcId="{96605F49-2333-4C21-8AA9-C2B4E9482D87}" destId="{396A52D2-08A7-4829-B25C-9620D5EDA55D}" srcOrd="1" destOrd="0" presId="urn:microsoft.com/office/officeart/2005/8/layout/target3"/>
    <dgm:cxn modelId="{FDCB7845-3B25-4A9E-98F5-49FEC154D03A}" type="presOf" srcId="{09D67044-4C98-4FE7-86D6-48FF723BB080}" destId="{689C6B90-9A31-47AB-B983-4F4C6084D187}" srcOrd="0" destOrd="0" presId="urn:microsoft.com/office/officeart/2005/8/layout/target3"/>
    <dgm:cxn modelId="{9D26006D-F315-4D94-B0F8-4393F1C3377F}" type="presOf" srcId="{9D243EBC-70C2-4991-A0C1-B06F9DA483DD}" destId="{4CF6DCC3-4E56-436B-9432-2ABE7FA3A9B1}" srcOrd="0" destOrd="0" presId="urn:microsoft.com/office/officeart/2005/8/layout/target3"/>
    <dgm:cxn modelId="{FCAAF795-7409-44D6-A33C-FB8305DE59DB}" srcId="{09D67044-4C98-4FE7-86D6-48FF723BB080}" destId="{8E7A35FC-474B-45CD-937A-DFC6EE51D5ED}" srcOrd="2" destOrd="0" parTransId="{ECCFC4BB-343E-448E-AF43-5D9D06E1BBDD}" sibTransId="{1AB817F7-90C3-4E37-94B7-6C0417D9C3CD}"/>
    <dgm:cxn modelId="{96459667-6608-4010-B8CB-6B1EED7B956A}" srcId="{09D67044-4C98-4FE7-86D6-48FF723BB080}" destId="{9D243EBC-70C2-4991-A0C1-B06F9DA483DD}" srcOrd="0" destOrd="0" parTransId="{0C0C0602-5027-432B-9E3F-F6E32D9A76BD}" sibTransId="{76FE5BEC-8D5A-4042-85F7-C22AE313FC99}"/>
    <dgm:cxn modelId="{35F16C13-110E-4167-B43F-FAF806E18112}" type="presOf" srcId="{8E7A35FC-474B-45CD-937A-DFC6EE51D5ED}" destId="{329278D2-E0D3-472E-84DF-07273ABAF7F8}" srcOrd="1" destOrd="0" presId="urn:microsoft.com/office/officeart/2005/8/layout/target3"/>
    <dgm:cxn modelId="{7141F236-44C6-496C-BCEE-D13D90F13A36}" type="presParOf" srcId="{689C6B90-9A31-47AB-B983-4F4C6084D187}" destId="{44C0FB26-88E7-4CAB-B214-8762A135FD1B}" srcOrd="0" destOrd="0" presId="urn:microsoft.com/office/officeart/2005/8/layout/target3"/>
    <dgm:cxn modelId="{E1586E7B-A92C-4720-9D24-E41047E73270}" type="presParOf" srcId="{689C6B90-9A31-47AB-B983-4F4C6084D187}" destId="{3181B19C-802C-4B03-88BF-D643AA097E0C}" srcOrd="1" destOrd="0" presId="urn:microsoft.com/office/officeart/2005/8/layout/target3"/>
    <dgm:cxn modelId="{447138E6-5AD5-461E-A9B6-7CF13DE71C9B}" type="presParOf" srcId="{689C6B90-9A31-47AB-B983-4F4C6084D187}" destId="{4CF6DCC3-4E56-436B-9432-2ABE7FA3A9B1}" srcOrd="2" destOrd="0" presId="urn:microsoft.com/office/officeart/2005/8/layout/target3"/>
    <dgm:cxn modelId="{53270BC6-CF45-4D56-A69C-77E05A95E240}" type="presParOf" srcId="{689C6B90-9A31-47AB-B983-4F4C6084D187}" destId="{D1F987C4-E08C-41DB-A46C-3806852079F6}" srcOrd="3" destOrd="0" presId="urn:microsoft.com/office/officeart/2005/8/layout/target3"/>
    <dgm:cxn modelId="{4A536E60-FE53-4291-9D8D-E7C21E2D0764}" type="presParOf" srcId="{689C6B90-9A31-47AB-B983-4F4C6084D187}" destId="{8794990F-9A03-4E25-8B89-D0E5C3643C52}" srcOrd="4" destOrd="0" presId="urn:microsoft.com/office/officeart/2005/8/layout/target3"/>
    <dgm:cxn modelId="{49A58CA6-B5A8-4977-B3C3-2B85439BC08C}" type="presParOf" srcId="{689C6B90-9A31-47AB-B983-4F4C6084D187}" destId="{EA3AAED0-51B6-4D0D-AAEA-3F54A97D98DF}" srcOrd="5" destOrd="0" presId="urn:microsoft.com/office/officeart/2005/8/layout/target3"/>
    <dgm:cxn modelId="{D03FB0B1-95E6-49C0-A392-061299BFC62C}" type="presParOf" srcId="{689C6B90-9A31-47AB-B983-4F4C6084D187}" destId="{2ED10060-E365-4CAC-A7C7-E1C7235085F4}" srcOrd="6" destOrd="0" presId="urn:microsoft.com/office/officeart/2005/8/layout/target3"/>
    <dgm:cxn modelId="{11174BAF-59AD-49B3-B3E6-E43571C1C23B}" type="presParOf" srcId="{689C6B90-9A31-47AB-B983-4F4C6084D187}" destId="{8F5B4552-6613-469E-8D82-FE5B5F347D37}" srcOrd="7" destOrd="0" presId="urn:microsoft.com/office/officeart/2005/8/layout/target3"/>
    <dgm:cxn modelId="{0791DA72-4177-4F5A-B7E0-703919D84121}" type="presParOf" srcId="{689C6B90-9A31-47AB-B983-4F4C6084D187}" destId="{F478C256-5B56-4B85-BA36-AF77DB7F470F}" srcOrd="8" destOrd="0" presId="urn:microsoft.com/office/officeart/2005/8/layout/target3"/>
    <dgm:cxn modelId="{3E56410F-BB6D-4F16-AA6E-1F4C2CC17434}" type="presParOf" srcId="{689C6B90-9A31-47AB-B983-4F4C6084D187}" destId="{C78E8391-4E1A-48B0-B855-9E8F37181D81}" srcOrd="9" destOrd="0" presId="urn:microsoft.com/office/officeart/2005/8/layout/target3"/>
    <dgm:cxn modelId="{04DEF6A0-ECCC-4092-B626-166E3EF78213}" type="presParOf" srcId="{689C6B90-9A31-47AB-B983-4F4C6084D187}" destId="{396A52D2-08A7-4829-B25C-9620D5EDA55D}" srcOrd="10" destOrd="0" presId="urn:microsoft.com/office/officeart/2005/8/layout/target3"/>
    <dgm:cxn modelId="{50783B51-AC16-465E-87B5-DA24E61097C9}" type="presParOf" srcId="{689C6B90-9A31-47AB-B983-4F4C6084D187}" destId="{329278D2-E0D3-472E-84DF-07273ABAF7F8}"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64BA08-90E6-4E80-BC80-B13A10054844}">
      <dsp:nvSpPr>
        <dsp:cNvPr id="0" name=""/>
        <dsp:cNvSpPr/>
      </dsp:nvSpPr>
      <dsp:spPr>
        <a:xfrm>
          <a:off x="3457" y="107529"/>
          <a:ext cx="8606860" cy="936165"/>
        </a:xfrm>
        <a:prstGeom prst="roundRect">
          <a:avLst>
            <a:gd name="adj" fmla="val 10000"/>
          </a:avLst>
        </a:prstGeom>
        <a:gradFill flip="none" rotWithShape="1">
          <a:gsLst>
            <a:gs pos="0">
              <a:schemeClr val="accent6">
                <a:lumMod val="90000"/>
                <a:shade val="30000"/>
                <a:satMod val="115000"/>
              </a:schemeClr>
            </a:gs>
            <a:gs pos="50000">
              <a:schemeClr val="accent6">
                <a:lumMod val="90000"/>
                <a:shade val="67500"/>
                <a:satMod val="115000"/>
              </a:schemeClr>
            </a:gs>
            <a:gs pos="100000">
              <a:schemeClr val="accent6">
                <a:lumMod val="90000"/>
                <a:shade val="100000"/>
                <a:satMod val="115000"/>
              </a:schemeClr>
            </a:gs>
          </a:gsLst>
          <a:path path="circle">
            <a:fillToRect l="50000" t="50000" r="50000" b="50000"/>
          </a:path>
          <a:tileRect/>
        </a:gradFill>
        <a:ln>
          <a:solidFill>
            <a:schemeClr val="accent6">
              <a:lumMod val="90000"/>
            </a:schemeClr>
          </a:solidFill>
        </a:ln>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accent2">
              <a:hueOff val="0"/>
              <a:satOff val="0"/>
              <a:lumOff val="0"/>
              <a:alphaOff val="0"/>
              <a:shade val="30000"/>
              <a:satMod val="1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New Hanover</a:t>
          </a:r>
        </a:p>
        <a:p>
          <a:pPr lvl="0" algn="ctr" defTabSz="977900">
            <a:lnSpc>
              <a:spcPct val="90000"/>
            </a:lnSpc>
            <a:spcBef>
              <a:spcPct val="0"/>
            </a:spcBef>
            <a:spcAft>
              <a:spcPct val="35000"/>
            </a:spcAft>
          </a:pPr>
          <a:r>
            <a:rPr lang="en-US" sz="2200" kern="1200" dirty="0" smtClean="0"/>
            <a:t>Comprehensive Plan</a:t>
          </a:r>
          <a:endParaRPr lang="en-US" sz="2200" kern="1200" dirty="0"/>
        </a:p>
      </dsp:txBody>
      <dsp:txXfrm>
        <a:off x="30876" y="134948"/>
        <a:ext cx="8552022" cy="881327"/>
      </dsp:txXfrm>
    </dsp:sp>
    <dsp:sp modelId="{6DCC65F8-43C3-4C0D-9519-3B31295DDDB0}">
      <dsp:nvSpPr>
        <dsp:cNvPr id="0" name=""/>
        <dsp:cNvSpPr/>
      </dsp:nvSpPr>
      <dsp:spPr>
        <a:xfrm>
          <a:off x="0" y="1633596"/>
          <a:ext cx="1612979" cy="3167003"/>
        </a:xfrm>
        <a:prstGeom prst="roundRect">
          <a:avLst>
            <a:gd name="adj" fmla="val 10000"/>
          </a:avLst>
        </a:prstGeom>
        <a:gradFill rotWithShape="0">
          <a:gsLst>
            <a:gs pos="0">
              <a:schemeClr val="accent4">
                <a:hueOff val="0"/>
                <a:satOff val="0"/>
                <a:lumOff val="0"/>
                <a:alphaOff val="0"/>
                <a:shade val="70000"/>
                <a:satMod val="150000"/>
              </a:schemeClr>
            </a:gs>
            <a:gs pos="34000">
              <a:schemeClr val="accent4">
                <a:hueOff val="0"/>
                <a:satOff val="0"/>
                <a:lumOff val="0"/>
                <a:alphaOff val="0"/>
                <a:shade val="70000"/>
                <a:satMod val="140000"/>
              </a:schemeClr>
            </a:gs>
            <a:gs pos="70000">
              <a:schemeClr val="accent4">
                <a:hueOff val="0"/>
                <a:satOff val="0"/>
                <a:lumOff val="0"/>
                <a:alphaOff val="0"/>
                <a:tint val="100000"/>
                <a:shade val="90000"/>
                <a:satMod val="140000"/>
              </a:schemeClr>
            </a:gs>
            <a:gs pos="100000">
              <a:schemeClr val="accent4">
                <a:hueOff val="0"/>
                <a:satOff val="0"/>
                <a:lumOff val="0"/>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accent4">
              <a:hueOff val="0"/>
              <a:satOff val="0"/>
              <a:lumOff val="0"/>
              <a:alphaOff val="0"/>
              <a:shade val="30000"/>
              <a:satMod val="1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u="sng" kern="1200" dirty="0" smtClean="0"/>
            <a:t>Zoning Ordinance</a:t>
          </a:r>
        </a:p>
        <a:p>
          <a:pPr lvl="0" algn="ctr" defTabSz="711200">
            <a:lnSpc>
              <a:spcPct val="90000"/>
            </a:lnSpc>
            <a:spcBef>
              <a:spcPct val="0"/>
            </a:spcBef>
            <a:spcAft>
              <a:spcPct val="35000"/>
            </a:spcAft>
          </a:pPr>
          <a:r>
            <a:rPr lang="en-US" sz="1600" b="0" kern="1200" dirty="0" smtClean="0"/>
            <a:t>- Recommend updates</a:t>
          </a:r>
        </a:p>
        <a:p>
          <a:pPr lvl="0" algn="ctr" defTabSz="711200">
            <a:lnSpc>
              <a:spcPct val="90000"/>
            </a:lnSpc>
            <a:spcBef>
              <a:spcPct val="0"/>
            </a:spcBef>
            <a:spcAft>
              <a:spcPct val="35000"/>
            </a:spcAft>
          </a:pPr>
          <a:r>
            <a:rPr lang="en-US" sz="1600" b="0" kern="1200" dirty="0" smtClean="0"/>
            <a:t>- Identify shortfalls or inconsistencies</a:t>
          </a:r>
        </a:p>
        <a:p>
          <a:pPr lvl="0" algn="ctr" defTabSz="711200">
            <a:lnSpc>
              <a:spcPct val="90000"/>
            </a:lnSpc>
            <a:spcBef>
              <a:spcPct val="0"/>
            </a:spcBef>
            <a:spcAft>
              <a:spcPct val="35000"/>
            </a:spcAft>
          </a:pPr>
          <a:r>
            <a:rPr lang="en-US" sz="1600" b="0" kern="1200" dirty="0" smtClean="0"/>
            <a:t>- Update permitted uses</a:t>
          </a:r>
        </a:p>
        <a:p>
          <a:pPr lvl="0" algn="ctr" defTabSz="711200">
            <a:lnSpc>
              <a:spcPct val="90000"/>
            </a:lnSpc>
            <a:spcBef>
              <a:spcPct val="0"/>
            </a:spcBef>
            <a:spcAft>
              <a:spcPct val="35000"/>
            </a:spcAft>
          </a:pPr>
          <a:r>
            <a:rPr lang="en-US" sz="1600" b="0" kern="1200" dirty="0" smtClean="0"/>
            <a:t>- Define proposed changes to districts </a:t>
          </a:r>
          <a:endParaRPr lang="en-US" sz="1600" b="0" kern="1200" dirty="0"/>
        </a:p>
      </dsp:txBody>
      <dsp:txXfrm>
        <a:off x="47243" y="1680839"/>
        <a:ext cx="1518493" cy="3072517"/>
      </dsp:txXfrm>
    </dsp:sp>
    <dsp:sp modelId="{584320D3-FEA1-4D93-9D02-15607D25A461}">
      <dsp:nvSpPr>
        <dsp:cNvPr id="0" name=""/>
        <dsp:cNvSpPr/>
      </dsp:nvSpPr>
      <dsp:spPr>
        <a:xfrm>
          <a:off x="1742975" y="1633596"/>
          <a:ext cx="1612979" cy="3167003"/>
        </a:xfrm>
        <a:prstGeom prst="roundRect">
          <a:avLst>
            <a:gd name="adj" fmla="val 10000"/>
          </a:avLst>
        </a:prstGeom>
        <a:gradFill rotWithShape="0">
          <a:gsLst>
            <a:gs pos="0">
              <a:schemeClr val="accent4">
                <a:hueOff val="0"/>
                <a:satOff val="0"/>
                <a:lumOff val="0"/>
                <a:alphaOff val="0"/>
                <a:shade val="70000"/>
                <a:satMod val="150000"/>
              </a:schemeClr>
            </a:gs>
            <a:gs pos="34000">
              <a:schemeClr val="accent4">
                <a:hueOff val="0"/>
                <a:satOff val="0"/>
                <a:lumOff val="0"/>
                <a:alphaOff val="0"/>
                <a:shade val="70000"/>
                <a:satMod val="140000"/>
              </a:schemeClr>
            </a:gs>
            <a:gs pos="70000">
              <a:schemeClr val="accent4">
                <a:hueOff val="0"/>
                <a:satOff val="0"/>
                <a:lumOff val="0"/>
                <a:alphaOff val="0"/>
                <a:tint val="100000"/>
                <a:shade val="90000"/>
                <a:satMod val="140000"/>
              </a:schemeClr>
            </a:gs>
            <a:gs pos="100000">
              <a:schemeClr val="accent4">
                <a:hueOff val="0"/>
                <a:satOff val="0"/>
                <a:lumOff val="0"/>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accent4">
              <a:hueOff val="0"/>
              <a:satOff val="0"/>
              <a:lumOff val="0"/>
              <a:alphaOff val="0"/>
              <a:shade val="30000"/>
              <a:satMod val="1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u="sng" kern="1200" dirty="0" smtClean="0"/>
            <a:t>Subdivision </a:t>
          </a:r>
          <a:br>
            <a:rPr lang="en-US" sz="1400" b="1" u="sng" kern="1200" dirty="0" smtClean="0"/>
          </a:br>
          <a:r>
            <a:rPr lang="en-US" sz="1400" b="1" u="sng" kern="1200" dirty="0" smtClean="0"/>
            <a:t>&amp; Land Development Ordinance</a:t>
          </a:r>
        </a:p>
        <a:p>
          <a:pPr lvl="0" algn="ctr" defTabSz="622300">
            <a:lnSpc>
              <a:spcPct val="90000"/>
            </a:lnSpc>
            <a:spcBef>
              <a:spcPct val="0"/>
            </a:spcBef>
            <a:spcAft>
              <a:spcPct val="35000"/>
            </a:spcAft>
          </a:pPr>
          <a:r>
            <a:rPr lang="en-US" sz="1600" b="0" kern="1200" dirty="0" smtClean="0"/>
            <a:t>- Recommend updates</a:t>
          </a:r>
        </a:p>
        <a:p>
          <a:pPr lvl="0" algn="ctr" defTabSz="622300">
            <a:lnSpc>
              <a:spcPct val="90000"/>
            </a:lnSpc>
            <a:spcBef>
              <a:spcPct val="0"/>
            </a:spcBef>
            <a:spcAft>
              <a:spcPct val="35000"/>
            </a:spcAft>
          </a:pPr>
          <a:r>
            <a:rPr lang="en-US" sz="1600" b="0" kern="1200" dirty="0" smtClean="0"/>
            <a:t>- Identify shortfalls or inconsistencies</a:t>
          </a:r>
        </a:p>
        <a:p>
          <a:pPr lvl="0" algn="ctr" defTabSz="622300">
            <a:lnSpc>
              <a:spcPct val="90000"/>
            </a:lnSpc>
            <a:spcBef>
              <a:spcPct val="0"/>
            </a:spcBef>
            <a:spcAft>
              <a:spcPct val="35000"/>
            </a:spcAft>
          </a:pPr>
          <a:r>
            <a:rPr lang="en-US" sz="1600" b="0" kern="1200" dirty="0" smtClean="0"/>
            <a:t>- Strengthen requirements </a:t>
          </a:r>
          <a:endParaRPr lang="en-US" sz="1600" b="0" kern="1200" dirty="0"/>
        </a:p>
      </dsp:txBody>
      <dsp:txXfrm>
        <a:off x="1790218" y="1680839"/>
        <a:ext cx="1518493" cy="3072517"/>
      </dsp:txXfrm>
    </dsp:sp>
    <dsp:sp modelId="{A723DAC0-8B0B-462B-900E-52D558867348}">
      <dsp:nvSpPr>
        <dsp:cNvPr id="0" name=""/>
        <dsp:cNvSpPr/>
      </dsp:nvSpPr>
      <dsp:spPr>
        <a:xfrm>
          <a:off x="3491445" y="1633596"/>
          <a:ext cx="1612979" cy="3167003"/>
        </a:xfrm>
        <a:prstGeom prst="roundRect">
          <a:avLst>
            <a:gd name="adj" fmla="val 10000"/>
          </a:avLst>
        </a:prstGeom>
        <a:gradFill rotWithShape="0">
          <a:gsLst>
            <a:gs pos="0">
              <a:schemeClr val="accent4">
                <a:hueOff val="0"/>
                <a:satOff val="0"/>
                <a:lumOff val="0"/>
                <a:alphaOff val="0"/>
                <a:shade val="70000"/>
                <a:satMod val="150000"/>
              </a:schemeClr>
            </a:gs>
            <a:gs pos="34000">
              <a:schemeClr val="accent4">
                <a:hueOff val="0"/>
                <a:satOff val="0"/>
                <a:lumOff val="0"/>
                <a:alphaOff val="0"/>
                <a:shade val="70000"/>
                <a:satMod val="140000"/>
              </a:schemeClr>
            </a:gs>
            <a:gs pos="70000">
              <a:schemeClr val="accent4">
                <a:hueOff val="0"/>
                <a:satOff val="0"/>
                <a:lumOff val="0"/>
                <a:alphaOff val="0"/>
                <a:tint val="100000"/>
                <a:shade val="90000"/>
                <a:satMod val="140000"/>
              </a:schemeClr>
            </a:gs>
            <a:gs pos="100000">
              <a:schemeClr val="accent4">
                <a:hueOff val="0"/>
                <a:satOff val="0"/>
                <a:lumOff val="0"/>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accent4">
              <a:hueOff val="0"/>
              <a:satOff val="0"/>
              <a:lumOff val="0"/>
              <a:alphaOff val="0"/>
              <a:shade val="30000"/>
              <a:satMod val="1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u="sng" kern="1200" dirty="0" smtClean="0"/>
            <a:t>Capital Improvements Program</a:t>
          </a:r>
        </a:p>
        <a:p>
          <a:pPr lvl="0" algn="ctr" defTabSz="711200">
            <a:lnSpc>
              <a:spcPct val="90000"/>
            </a:lnSpc>
            <a:spcBef>
              <a:spcPct val="0"/>
            </a:spcBef>
            <a:spcAft>
              <a:spcPct val="35000"/>
            </a:spcAft>
          </a:pPr>
          <a:r>
            <a:rPr lang="en-US" sz="1600" b="0" kern="1200" dirty="0" smtClean="0"/>
            <a:t>- Identify projects that would qualify for the CIP</a:t>
          </a:r>
        </a:p>
        <a:p>
          <a:pPr lvl="0" algn="ctr" defTabSz="711200">
            <a:lnSpc>
              <a:spcPct val="90000"/>
            </a:lnSpc>
            <a:spcBef>
              <a:spcPct val="0"/>
            </a:spcBef>
            <a:spcAft>
              <a:spcPct val="35000"/>
            </a:spcAft>
          </a:pPr>
          <a:r>
            <a:rPr lang="en-US" sz="1600" b="0" kern="1200" dirty="0" smtClean="0"/>
            <a:t>- Project timeframes to inform budget needs</a:t>
          </a:r>
          <a:endParaRPr lang="en-US" sz="1600" b="0" kern="1200" dirty="0"/>
        </a:p>
      </dsp:txBody>
      <dsp:txXfrm>
        <a:off x="3538688" y="1680839"/>
        <a:ext cx="1518493" cy="3072517"/>
      </dsp:txXfrm>
    </dsp:sp>
    <dsp:sp modelId="{7B9C977A-8F29-4EF3-B929-62116E2D45D5}">
      <dsp:nvSpPr>
        <dsp:cNvPr id="0" name=""/>
        <dsp:cNvSpPr/>
      </dsp:nvSpPr>
      <dsp:spPr>
        <a:xfrm>
          <a:off x="5239915" y="1633596"/>
          <a:ext cx="1612979" cy="3167003"/>
        </a:xfrm>
        <a:prstGeom prst="roundRect">
          <a:avLst>
            <a:gd name="adj" fmla="val 10000"/>
          </a:avLst>
        </a:prstGeom>
        <a:gradFill rotWithShape="0">
          <a:gsLst>
            <a:gs pos="0">
              <a:schemeClr val="accent4">
                <a:hueOff val="0"/>
                <a:satOff val="0"/>
                <a:lumOff val="0"/>
                <a:alphaOff val="0"/>
                <a:shade val="70000"/>
                <a:satMod val="150000"/>
              </a:schemeClr>
            </a:gs>
            <a:gs pos="34000">
              <a:schemeClr val="accent4">
                <a:hueOff val="0"/>
                <a:satOff val="0"/>
                <a:lumOff val="0"/>
                <a:alphaOff val="0"/>
                <a:shade val="70000"/>
                <a:satMod val="140000"/>
              </a:schemeClr>
            </a:gs>
            <a:gs pos="70000">
              <a:schemeClr val="accent4">
                <a:hueOff val="0"/>
                <a:satOff val="0"/>
                <a:lumOff val="0"/>
                <a:alphaOff val="0"/>
                <a:tint val="100000"/>
                <a:shade val="90000"/>
                <a:satMod val="140000"/>
              </a:schemeClr>
            </a:gs>
            <a:gs pos="100000">
              <a:schemeClr val="accent4">
                <a:hueOff val="0"/>
                <a:satOff val="0"/>
                <a:lumOff val="0"/>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accent4">
              <a:hueOff val="0"/>
              <a:satOff val="0"/>
              <a:lumOff val="0"/>
              <a:alphaOff val="0"/>
              <a:shade val="30000"/>
              <a:satMod val="1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u="sng" kern="1200" dirty="0" smtClean="0"/>
            <a:t>Grants</a:t>
          </a:r>
        </a:p>
        <a:p>
          <a:pPr lvl="0" algn="ctr" defTabSz="800100">
            <a:lnSpc>
              <a:spcPct val="90000"/>
            </a:lnSpc>
            <a:spcBef>
              <a:spcPct val="0"/>
            </a:spcBef>
            <a:spcAft>
              <a:spcPct val="35000"/>
            </a:spcAft>
          </a:pPr>
          <a:r>
            <a:rPr lang="en-US" sz="1600" b="0" kern="1200" dirty="0" smtClean="0"/>
            <a:t>- Identify projects with grant potential</a:t>
          </a:r>
        </a:p>
        <a:p>
          <a:pPr lvl="0" algn="ctr" defTabSz="800100">
            <a:lnSpc>
              <a:spcPct val="90000"/>
            </a:lnSpc>
            <a:spcBef>
              <a:spcPct val="0"/>
            </a:spcBef>
            <a:spcAft>
              <a:spcPct val="35000"/>
            </a:spcAft>
          </a:pPr>
          <a:r>
            <a:rPr lang="en-US" sz="1600" b="0" kern="1200" dirty="0" smtClean="0"/>
            <a:t>- Establish priority projects and application sequencing</a:t>
          </a:r>
          <a:endParaRPr lang="en-US" sz="1600" b="0" kern="1200" dirty="0"/>
        </a:p>
      </dsp:txBody>
      <dsp:txXfrm>
        <a:off x="5287158" y="1680839"/>
        <a:ext cx="1518493" cy="3072517"/>
      </dsp:txXfrm>
    </dsp:sp>
    <dsp:sp modelId="{E3B0F9D3-1368-45A8-9334-5D6D7406BD91}">
      <dsp:nvSpPr>
        <dsp:cNvPr id="0" name=""/>
        <dsp:cNvSpPr/>
      </dsp:nvSpPr>
      <dsp:spPr>
        <a:xfrm>
          <a:off x="6988385" y="1633596"/>
          <a:ext cx="1612979" cy="3167003"/>
        </a:xfrm>
        <a:prstGeom prst="roundRect">
          <a:avLst>
            <a:gd name="adj" fmla="val 10000"/>
          </a:avLst>
        </a:prstGeom>
        <a:gradFill rotWithShape="0">
          <a:gsLst>
            <a:gs pos="0">
              <a:schemeClr val="accent4">
                <a:hueOff val="0"/>
                <a:satOff val="0"/>
                <a:lumOff val="0"/>
                <a:alphaOff val="0"/>
                <a:shade val="70000"/>
                <a:satMod val="150000"/>
              </a:schemeClr>
            </a:gs>
            <a:gs pos="34000">
              <a:schemeClr val="accent4">
                <a:hueOff val="0"/>
                <a:satOff val="0"/>
                <a:lumOff val="0"/>
                <a:alphaOff val="0"/>
                <a:shade val="70000"/>
                <a:satMod val="140000"/>
              </a:schemeClr>
            </a:gs>
            <a:gs pos="70000">
              <a:schemeClr val="accent4">
                <a:hueOff val="0"/>
                <a:satOff val="0"/>
                <a:lumOff val="0"/>
                <a:alphaOff val="0"/>
                <a:tint val="100000"/>
                <a:shade val="90000"/>
                <a:satMod val="140000"/>
              </a:schemeClr>
            </a:gs>
            <a:gs pos="100000">
              <a:schemeClr val="accent4">
                <a:hueOff val="0"/>
                <a:satOff val="0"/>
                <a:lumOff val="0"/>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accent4">
              <a:hueOff val="0"/>
              <a:satOff val="0"/>
              <a:lumOff val="0"/>
              <a:alphaOff val="0"/>
              <a:shade val="30000"/>
              <a:satMod val="1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600" b="1" u="sng" kern="1200" dirty="0" smtClean="0"/>
            <a:t>Policy </a:t>
          </a:r>
        </a:p>
        <a:p>
          <a:pPr marL="0" marR="0" lvl="0" indent="0" algn="ctr" defTabSz="914400" eaLnBrk="1" fontAlgn="auto" latinLnBrk="0" hangingPunct="1">
            <a:lnSpc>
              <a:spcPct val="100000"/>
            </a:lnSpc>
            <a:spcBef>
              <a:spcPct val="0"/>
            </a:spcBef>
            <a:spcAft>
              <a:spcPts val="0"/>
            </a:spcAft>
            <a:buClrTx/>
            <a:buSzTx/>
            <a:buFontTx/>
            <a:buNone/>
            <a:tabLst/>
            <a:defRPr/>
          </a:pPr>
          <a:r>
            <a:rPr lang="en-US" sz="1600" kern="1200" dirty="0" smtClean="0"/>
            <a:t>- Identify any changes or updates to policy approaches</a:t>
          </a:r>
        </a:p>
        <a:p>
          <a:pPr marL="0" marR="0" lvl="0" indent="0" algn="ctr" defTabSz="914400" eaLnBrk="1" fontAlgn="auto" latinLnBrk="0" hangingPunct="1">
            <a:lnSpc>
              <a:spcPct val="100000"/>
            </a:lnSpc>
            <a:spcBef>
              <a:spcPct val="0"/>
            </a:spcBef>
            <a:spcAft>
              <a:spcPts val="0"/>
            </a:spcAft>
            <a:buClrTx/>
            <a:buSzTx/>
            <a:buFontTx/>
            <a:buNone/>
            <a:tabLst/>
            <a:defRPr/>
          </a:pPr>
          <a:r>
            <a:rPr lang="en-US" sz="1600" kern="1200" dirty="0" smtClean="0"/>
            <a:t>- Municipal administration </a:t>
          </a:r>
        </a:p>
        <a:p>
          <a:pPr lvl="0" algn="ctr" defTabSz="400050">
            <a:lnSpc>
              <a:spcPct val="90000"/>
            </a:lnSpc>
            <a:spcBef>
              <a:spcPct val="0"/>
            </a:spcBef>
            <a:spcAft>
              <a:spcPct val="35000"/>
            </a:spcAft>
          </a:pPr>
          <a:endParaRPr lang="en-US" sz="1000" kern="1200" dirty="0"/>
        </a:p>
      </dsp:txBody>
      <dsp:txXfrm>
        <a:off x="7035628" y="1680839"/>
        <a:ext cx="1518493" cy="30725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C0FB26-88E7-4CAB-B214-8762A135FD1B}">
      <dsp:nvSpPr>
        <dsp:cNvPr id="0" name=""/>
        <dsp:cNvSpPr/>
      </dsp:nvSpPr>
      <dsp:spPr>
        <a:xfrm>
          <a:off x="0" y="0"/>
          <a:ext cx="2692400" cy="2692400"/>
        </a:xfrm>
        <a:prstGeom prst="pie">
          <a:avLst>
            <a:gd name="adj1" fmla="val 5400000"/>
            <a:gd name="adj2" fmla="val 16200000"/>
          </a:avLst>
        </a:prstGeom>
        <a:solidFill>
          <a:schemeClr val="accent2">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F6DCC3-4E56-436B-9432-2ABE7FA3A9B1}">
      <dsp:nvSpPr>
        <dsp:cNvPr id="0" name=""/>
        <dsp:cNvSpPr/>
      </dsp:nvSpPr>
      <dsp:spPr>
        <a:xfrm>
          <a:off x="1346200" y="0"/>
          <a:ext cx="3759200" cy="2692400"/>
        </a:xfrm>
        <a:prstGeom prst="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Montco 2040</a:t>
          </a:r>
          <a:endParaRPr lang="en-US" sz="2400" kern="1200" dirty="0"/>
        </a:p>
      </dsp:txBody>
      <dsp:txXfrm>
        <a:off x="1346200" y="0"/>
        <a:ext cx="3759200" cy="807721"/>
      </dsp:txXfrm>
    </dsp:sp>
    <dsp:sp modelId="{8794990F-9A03-4E25-8B89-D0E5C3643C52}">
      <dsp:nvSpPr>
        <dsp:cNvPr id="0" name=""/>
        <dsp:cNvSpPr/>
      </dsp:nvSpPr>
      <dsp:spPr>
        <a:xfrm>
          <a:off x="471170" y="807721"/>
          <a:ext cx="1750058" cy="1750058"/>
        </a:xfrm>
        <a:prstGeom prst="pie">
          <a:avLst>
            <a:gd name="adj1" fmla="val 5400000"/>
            <a:gd name="adj2" fmla="val 16200000"/>
          </a:avLst>
        </a:prstGeom>
        <a:solidFill>
          <a:schemeClr val="accent3">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3AAED0-51B6-4D0D-AAEA-3F54A97D98DF}">
      <dsp:nvSpPr>
        <dsp:cNvPr id="0" name=""/>
        <dsp:cNvSpPr/>
      </dsp:nvSpPr>
      <dsp:spPr>
        <a:xfrm>
          <a:off x="1346200" y="807721"/>
          <a:ext cx="3759200" cy="1750058"/>
        </a:xfrm>
        <a:prstGeom prst="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PMRPC Comp Plan</a:t>
          </a:r>
          <a:endParaRPr lang="en-US" sz="2400" kern="1200" dirty="0"/>
        </a:p>
      </dsp:txBody>
      <dsp:txXfrm>
        <a:off x="1346200" y="807721"/>
        <a:ext cx="3759200" cy="807719"/>
      </dsp:txXfrm>
    </dsp:sp>
    <dsp:sp modelId="{8F5B4552-6613-469E-8D82-FE5B5F347D37}">
      <dsp:nvSpPr>
        <dsp:cNvPr id="0" name=""/>
        <dsp:cNvSpPr/>
      </dsp:nvSpPr>
      <dsp:spPr>
        <a:xfrm>
          <a:off x="942340" y="1615440"/>
          <a:ext cx="807719" cy="807719"/>
        </a:xfrm>
        <a:prstGeom prst="pie">
          <a:avLst>
            <a:gd name="adj1" fmla="val 5400000"/>
            <a:gd name="adj2" fmla="val 16200000"/>
          </a:avLst>
        </a:prstGeom>
        <a:solidFill>
          <a:schemeClr val="accent4">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78C256-5B56-4B85-BA36-AF77DB7F470F}">
      <dsp:nvSpPr>
        <dsp:cNvPr id="0" name=""/>
        <dsp:cNvSpPr/>
      </dsp:nvSpPr>
      <dsp:spPr>
        <a:xfrm>
          <a:off x="1346200" y="1615440"/>
          <a:ext cx="3759200" cy="807719"/>
        </a:xfrm>
        <a:prstGeom prst="rect">
          <a:avLst/>
        </a:prstGeom>
        <a:solidFill>
          <a:schemeClr val="lt1">
            <a:alpha val="90000"/>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New Hanover Comp Plan</a:t>
          </a:r>
          <a:endParaRPr lang="en-US" sz="2400" kern="1200" dirty="0"/>
        </a:p>
      </dsp:txBody>
      <dsp:txXfrm>
        <a:off x="1346200" y="1615440"/>
        <a:ext cx="3759200" cy="80771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3CE04E-7412-41A2-B796-9C2B6F1F2F10}" type="datetimeFigureOut">
              <a:rPr lang="en-US" smtClean="0"/>
              <a:t>4/10/2019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042AA5-C106-49CE-BAC0-5A144CD98BE3}" type="slidenum">
              <a:rPr lang="en-US" smtClean="0"/>
              <a:t>‹#›</a:t>
            </a:fld>
            <a:endParaRPr lang="en-US"/>
          </a:p>
        </p:txBody>
      </p:sp>
    </p:spTree>
    <p:extLst>
      <p:ext uri="{BB962C8B-B14F-4D97-AF65-F5344CB8AC3E}">
        <p14:creationId xmlns:p14="http://schemas.microsoft.com/office/powerpoint/2010/main" val="337499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typically projects out needs for 20 years</a:t>
            </a:r>
          </a:p>
          <a:p>
            <a:pPr marL="172719" indent="-172719">
              <a:buFontTx/>
              <a:buChar char="-"/>
            </a:pPr>
            <a:r>
              <a:rPr lang="en-US" dirty="0" smtClean="0"/>
              <a:t>Long-range encourages</a:t>
            </a:r>
            <a:r>
              <a:rPr lang="en-US" baseline="0" dirty="0" smtClean="0"/>
              <a:t> visionary, comprehensive thinking without over-reaching our ability to project data (DVRPC has 25-year projections for population and employment that are updated every 5 years)</a:t>
            </a:r>
          </a:p>
          <a:p>
            <a:pPr marL="172719" indent="-172719">
              <a:buFontTx/>
              <a:buChar char="-"/>
            </a:pPr>
            <a:r>
              <a:rPr lang="en-US" baseline="0" dirty="0" smtClean="0"/>
              <a:t>Ability to reevaluate at 10-years, or half-way through, to evaluate progress and determine if conditions have changed significantly enough to warrant a full reexamination</a:t>
            </a: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39042AA5-C106-49CE-BAC0-5A144CD98BE3}" type="slidenum">
              <a:rPr lang="en-US" smtClean="0"/>
              <a:t>2</a:t>
            </a:fld>
            <a:endParaRPr lang="en-US"/>
          </a:p>
        </p:txBody>
      </p:sp>
    </p:spTree>
    <p:extLst>
      <p:ext uri="{BB962C8B-B14F-4D97-AF65-F5344CB8AC3E}">
        <p14:creationId xmlns:p14="http://schemas.microsoft.com/office/powerpoint/2010/main" val="3472133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As required by Pennsylvania’s Municipalities</a:t>
            </a:r>
            <a:r>
              <a:rPr lang="en-US" baseline="0" dirty="0" smtClean="0"/>
              <a:t> Planning Code (MPC), a community’s zoning ordinance, subdivision and land development ordinance, and capital improvement program must be generally consistent and work to implement the municipal comprehensive plan. All of the elements work together in the daily administration of the community and should be supported by a strong, long-range, comprehensive community vision as laid out in the comprehensive plan.</a:t>
            </a:r>
            <a:endParaRPr lang="en-US" dirty="0" smtClean="0"/>
          </a:p>
          <a:p>
            <a:endParaRPr lang="en-US" dirty="0" smtClean="0"/>
          </a:p>
          <a:p>
            <a:r>
              <a:rPr lang="en-US" dirty="0" smtClean="0"/>
              <a:t>**Find out if they have a CIP</a:t>
            </a:r>
            <a:endParaRPr lang="en-US" dirty="0"/>
          </a:p>
        </p:txBody>
      </p:sp>
      <p:sp>
        <p:nvSpPr>
          <p:cNvPr id="4" name="Slide Number Placeholder 3"/>
          <p:cNvSpPr>
            <a:spLocks noGrp="1"/>
          </p:cNvSpPr>
          <p:nvPr>
            <p:ph type="sldNum" sz="quarter" idx="10"/>
          </p:nvPr>
        </p:nvSpPr>
        <p:spPr/>
        <p:txBody>
          <a:bodyPr/>
          <a:lstStyle/>
          <a:p>
            <a:fld id="{39042AA5-C106-49CE-BAC0-5A144CD98BE3}" type="slidenum">
              <a:rPr lang="en-US" smtClean="0"/>
              <a:t>4</a:t>
            </a:fld>
            <a:endParaRPr lang="en-US"/>
          </a:p>
        </p:txBody>
      </p:sp>
    </p:spTree>
    <p:extLst>
      <p:ext uri="{BB962C8B-B14F-4D97-AF65-F5344CB8AC3E}">
        <p14:creationId xmlns:p14="http://schemas.microsoft.com/office/powerpoint/2010/main" val="2921602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58EF856-EE7D-4D9F-848B-35179DC2AD47}" type="datetimeFigureOut">
              <a:rPr lang="en-US" smtClean="0"/>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989218-9C5C-43CB-BFD2-03C0B87E7B1B}"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8EF856-EE7D-4D9F-848B-35179DC2AD47}" type="datetimeFigureOut">
              <a:rPr lang="en-US" smtClean="0"/>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989218-9C5C-43CB-BFD2-03C0B87E7B1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8EF856-EE7D-4D9F-848B-35179DC2AD47}" type="datetimeFigureOut">
              <a:rPr lang="en-US" smtClean="0"/>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989218-9C5C-43CB-BFD2-03C0B87E7B1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8EF856-EE7D-4D9F-848B-35179DC2AD47}" type="datetimeFigureOut">
              <a:rPr lang="en-US" smtClean="0"/>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989218-9C5C-43CB-BFD2-03C0B87E7B1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8EF856-EE7D-4D9F-848B-35179DC2AD47}" type="datetimeFigureOut">
              <a:rPr lang="en-US" smtClean="0"/>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989218-9C5C-43CB-BFD2-03C0B87E7B1B}"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8EF856-EE7D-4D9F-848B-35179DC2AD47}" type="datetimeFigureOut">
              <a:rPr lang="en-US" smtClean="0"/>
              <a:t>4/10/2019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989218-9C5C-43CB-BFD2-03C0B87E7B1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8EF856-EE7D-4D9F-848B-35179DC2AD47}" type="datetimeFigureOut">
              <a:rPr lang="en-US" smtClean="0"/>
              <a:t>4/10/2019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989218-9C5C-43CB-BFD2-03C0B87E7B1B}"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8EF856-EE7D-4D9F-848B-35179DC2AD47}" type="datetimeFigureOut">
              <a:rPr lang="en-US" smtClean="0"/>
              <a:t>4/10/2019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989218-9C5C-43CB-BFD2-03C0B87E7B1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8EF856-EE7D-4D9F-848B-35179DC2AD47}" type="datetimeFigureOut">
              <a:rPr lang="en-US" smtClean="0"/>
              <a:t>4/10/2019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989218-9C5C-43CB-BFD2-03C0B87E7B1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8EF856-EE7D-4D9F-848B-35179DC2AD47}" type="datetimeFigureOut">
              <a:rPr lang="en-US" smtClean="0"/>
              <a:t>4/10/2019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989218-9C5C-43CB-BFD2-03C0B87E7B1B}"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8EF856-EE7D-4D9F-848B-35179DC2AD47}" type="datetimeFigureOut">
              <a:rPr lang="en-US" smtClean="0"/>
              <a:t>4/10/2019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989218-9C5C-43CB-BFD2-03C0B87E7B1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D58EF856-EE7D-4D9F-848B-35179DC2AD47}" type="datetimeFigureOut">
              <a:rPr lang="en-US" smtClean="0"/>
              <a:t>4/10/2019</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FC989218-9C5C-43CB-BFD2-03C0B87E7B1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New Hanover </a:t>
            </a:r>
            <a:br>
              <a:rPr lang="en-US" dirty="0" smtClean="0"/>
            </a:br>
            <a:r>
              <a:rPr lang="en-US" dirty="0" smtClean="0"/>
              <a:t>Comprehensive Plan</a:t>
            </a:r>
            <a:endParaRPr lang="en-US" dirty="0"/>
          </a:p>
        </p:txBody>
      </p:sp>
      <p:sp>
        <p:nvSpPr>
          <p:cNvPr id="3" name="Subtitle 2"/>
          <p:cNvSpPr>
            <a:spLocks noGrp="1"/>
          </p:cNvSpPr>
          <p:nvPr>
            <p:ph type="subTitle" idx="1"/>
          </p:nvPr>
        </p:nvSpPr>
        <p:spPr/>
        <p:txBody>
          <a:bodyPr/>
          <a:lstStyle/>
          <a:p>
            <a:r>
              <a:rPr lang="en-US" dirty="0" smtClean="0"/>
              <a:t>Maggie Dobbs, AICP</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15200" y="6172200"/>
            <a:ext cx="1425265" cy="408434"/>
          </a:xfrm>
          <a:prstGeom prst="rect">
            <a:avLst/>
          </a:prstGeom>
        </p:spPr>
      </p:pic>
    </p:spTree>
    <p:extLst>
      <p:ext uri="{BB962C8B-B14F-4D97-AF65-F5344CB8AC3E}">
        <p14:creationId xmlns:p14="http://schemas.microsoft.com/office/powerpoint/2010/main" val="768017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88851474"/>
              </p:ext>
            </p:extLst>
          </p:nvPr>
        </p:nvGraphicFramePr>
        <p:xfrm>
          <a:off x="152400" y="2209800"/>
          <a:ext cx="8839200" cy="3352800"/>
        </p:xfrm>
        <a:graphic>
          <a:graphicData uri="http://schemas.openxmlformats.org/drawingml/2006/table">
            <a:tbl>
              <a:tblPr firstRow="1" firstCol="1" bandRow="1">
                <a:tableStyleId>{5C22544A-7EE6-4342-B048-85BDC9FD1C3A}</a:tableStyleId>
              </a:tblPr>
              <a:tblGrid>
                <a:gridCol w="2209800"/>
                <a:gridCol w="304800"/>
                <a:gridCol w="304800"/>
                <a:gridCol w="304800"/>
                <a:gridCol w="304800"/>
                <a:gridCol w="304800"/>
                <a:gridCol w="304800"/>
                <a:gridCol w="435851"/>
                <a:gridCol w="422852"/>
                <a:gridCol w="406929"/>
                <a:gridCol w="343235"/>
                <a:gridCol w="343235"/>
                <a:gridCol w="343235"/>
                <a:gridCol w="343235"/>
                <a:gridCol w="343235"/>
                <a:gridCol w="343235"/>
                <a:gridCol w="343235"/>
                <a:gridCol w="343235"/>
                <a:gridCol w="343235"/>
                <a:gridCol w="445853"/>
              </a:tblGrid>
              <a:tr h="279400">
                <a:tc>
                  <a:txBody>
                    <a:bodyPr/>
                    <a:lstStyle/>
                    <a:p>
                      <a:endParaRPr lang="en-US" sz="1000">
                        <a:effectLst/>
                        <a:latin typeface="Times New Roman"/>
                      </a:endParaRPr>
                    </a:p>
                  </a:txBody>
                  <a:tcPr marL="68580" marR="68580" marT="0" marB="0" anchor="b"/>
                </a:tc>
                <a:tc gridSpan="9">
                  <a:txBody>
                    <a:bodyPr/>
                    <a:lstStyle/>
                    <a:p>
                      <a:pPr marL="0" marR="0">
                        <a:spcBef>
                          <a:spcPts val="0"/>
                        </a:spcBef>
                        <a:spcAft>
                          <a:spcPts val="0"/>
                        </a:spcAft>
                      </a:pPr>
                      <a:r>
                        <a:rPr lang="en-US" sz="1100">
                          <a:effectLst/>
                        </a:rPr>
                        <a:t>2019</a:t>
                      </a:r>
                      <a:endParaRPr lang="en-US" sz="1200">
                        <a:effectLst/>
                        <a:latin typeface="Times New Roman"/>
                        <a:ea typeface="Times New Roman"/>
                        <a:cs typeface="Times New Roman"/>
                      </a:endParaRPr>
                    </a:p>
                  </a:txBody>
                  <a:tcPr marL="68580" marR="6858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0">
                  <a:txBody>
                    <a:bodyPr/>
                    <a:lstStyle/>
                    <a:p>
                      <a:pPr marL="0" marR="0">
                        <a:spcBef>
                          <a:spcPts val="0"/>
                        </a:spcBef>
                        <a:spcAft>
                          <a:spcPts val="0"/>
                        </a:spcAft>
                      </a:pPr>
                      <a:r>
                        <a:rPr lang="en-US" sz="1100">
                          <a:effectLst/>
                        </a:rPr>
                        <a:t>2020</a:t>
                      </a:r>
                      <a:endParaRPr lang="en-US" sz="1200">
                        <a:effectLst/>
                        <a:latin typeface="Times New Roman"/>
                        <a:ea typeface="Times New Roman"/>
                        <a:cs typeface="Times New Roman"/>
                      </a:endParaRPr>
                    </a:p>
                  </a:txBody>
                  <a:tcPr marL="68580" marR="6858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9400">
                <a:tc>
                  <a:txBody>
                    <a:bodyPr/>
                    <a:lstStyle/>
                    <a:p>
                      <a:endParaRPr lang="en-US" sz="1000">
                        <a:effectLst/>
                        <a:latin typeface="Times New Roman"/>
                      </a:endParaRPr>
                    </a:p>
                  </a:txBody>
                  <a:tcPr marL="68580" marR="68580" marT="0" marB="0" anchor="b"/>
                </a:tc>
                <a:tc>
                  <a:txBody>
                    <a:bodyPr/>
                    <a:lstStyle/>
                    <a:p>
                      <a:pPr marL="0" marR="0" algn="ctr">
                        <a:spcBef>
                          <a:spcPts val="0"/>
                        </a:spcBef>
                        <a:spcAft>
                          <a:spcPts val="0"/>
                        </a:spcAft>
                      </a:pPr>
                      <a:r>
                        <a:rPr lang="en-US" sz="1100" dirty="0" smtClean="0">
                          <a:effectLst/>
                          <a:latin typeface="+mn-lt"/>
                          <a:ea typeface="+mn-ea"/>
                          <a:cs typeface="+mn-cs"/>
                        </a:rPr>
                        <a:t>4</a:t>
                      </a:r>
                      <a:endParaRPr lang="en-US" sz="1200" dirty="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dirty="0">
                          <a:effectLst/>
                        </a:rPr>
                        <a:t>5</a:t>
                      </a:r>
                      <a:endParaRPr lang="en-US" sz="1200" dirty="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dirty="0">
                          <a:effectLst/>
                        </a:rPr>
                        <a:t>6</a:t>
                      </a:r>
                      <a:endParaRPr lang="en-US" sz="1200" dirty="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a:effectLst/>
                        </a:rPr>
                        <a:t>7</a:t>
                      </a:r>
                      <a:endParaRPr lang="en-US" sz="120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a:effectLst/>
                        </a:rPr>
                        <a:t>8</a:t>
                      </a:r>
                      <a:endParaRPr lang="en-US" sz="120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dirty="0">
                          <a:effectLst/>
                        </a:rPr>
                        <a:t>9</a:t>
                      </a:r>
                      <a:endParaRPr lang="en-US" sz="1200" dirty="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dirty="0">
                          <a:effectLst/>
                        </a:rPr>
                        <a:t>10</a:t>
                      </a:r>
                      <a:endParaRPr lang="en-US" sz="1200" dirty="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dirty="0">
                          <a:effectLst/>
                        </a:rPr>
                        <a:t>11</a:t>
                      </a:r>
                      <a:endParaRPr lang="en-US" sz="1200" dirty="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dirty="0">
                          <a:effectLst/>
                        </a:rPr>
                        <a:t>12</a:t>
                      </a:r>
                      <a:endParaRPr lang="en-US" sz="1200" dirty="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dirty="0">
                          <a:effectLst/>
                        </a:rPr>
                        <a:t>1</a:t>
                      </a:r>
                      <a:endParaRPr lang="en-US" sz="1200" dirty="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dirty="0">
                          <a:effectLst/>
                        </a:rPr>
                        <a:t>2</a:t>
                      </a:r>
                      <a:endParaRPr lang="en-US" sz="1200" dirty="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dirty="0">
                          <a:effectLst/>
                        </a:rPr>
                        <a:t>3</a:t>
                      </a:r>
                      <a:endParaRPr lang="en-US" sz="1200" dirty="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dirty="0">
                          <a:effectLst/>
                        </a:rPr>
                        <a:t>4</a:t>
                      </a:r>
                      <a:endParaRPr lang="en-US" sz="1200" dirty="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dirty="0">
                          <a:effectLst/>
                        </a:rPr>
                        <a:t>5</a:t>
                      </a:r>
                      <a:endParaRPr lang="en-US" sz="1200" dirty="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dirty="0">
                          <a:effectLst/>
                        </a:rPr>
                        <a:t>6</a:t>
                      </a:r>
                      <a:endParaRPr lang="en-US" sz="1200" dirty="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dirty="0">
                          <a:effectLst/>
                        </a:rPr>
                        <a:t>7</a:t>
                      </a:r>
                      <a:endParaRPr lang="en-US" sz="1200" dirty="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dirty="0">
                          <a:effectLst/>
                        </a:rPr>
                        <a:t>8</a:t>
                      </a:r>
                      <a:endParaRPr lang="en-US" sz="1200" dirty="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a:effectLst/>
                        </a:rPr>
                        <a:t>9</a:t>
                      </a:r>
                      <a:endParaRPr lang="en-US" sz="1200">
                        <a:effectLst/>
                        <a:latin typeface="Times New Roman"/>
                        <a:ea typeface="Times New Roman"/>
                        <a:cs typeface="Times New Roman"/>
                      </a:endParaRPr>
                    </a:p>
                  </a:txBody>
                  <a:tcPr marL="68580" marR="68580" marT="0" marB="0" anchor="b"/>
                </a:tc>
                <a:tc>
                  <a:txBody>
                    <a:bodyPr/>
                    <a:lstStyle/>
                    <a:p>
                      <a:pPr marL="0" marR="0" algn="ctr">
                        <a:spcBef>
                          <a:spcPts val="0"/>
                        </a:spcBef>
                        <a:spcAft>
                          <a:spcPts val="0"/>
                        </a:spcAft>
                      </a:pPr>
                      <a:r>
                        <a:rPr lang="en-US" sz="1100" dirty="0">
                          <a:effectLst/>
                        </a:rPr>
                        <a:t>10</a:t>
                      </a:r>
                      <a:endParaRPr lang="en-US" sz="1200" dirty="0">
                        <a:effectLst/>
                        <a:latin typeface="Times New Roman"/>
                        <a:ea typeface="Times New Roman"/>
                        <a:cs typeface="Times New Roman"/>
                      </a:endParaRPr>
                    </a:p>
                  </a:txBody>
                  <a:tcPr marL="68580" marR="68580" marT="0" marB="0" anchor="b"/>
                </a:tc>
              </a:tr>
              <a:tr h="279400">
                <a:tc>
                  <a:txBody>
                    <a:bodyPr/>
                    <a:lstStyle/>
                    <a:p>
                      <a:pPr marL="0" marR="0">
                        <a:spcBef>
                          <a:spcPts val="0"/>
                        </a:spcBef>
                        <a:spcAft>
                          <a:spcPts val="0"/>
                        </a:spcAft>
                      </a:pPr>
                      <a:r>
                        <a:rPr lang="en-US" sz="1100">
                          <a:effectLst/>
                        </a:rPr>
                        <a:t>Background Research</a:t>
                      </a:r>
                      <a:endParaRPr lang="en-US" sz="1200">
                        <a:effectLst/>
                        <a:latin typeface="Times New Roman"/>
                        <a:ea typeface="Times New Roman"/>
                        <a:cs typeface="Times New Roman"/>
                      </a:endParaRPr>
                    </a:p>
                  </a:txBody>
                  <a:tcPr marL="68580" marR="68580" marT="0" marB="0" anchor="b"/>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endParaRPr lang="en-US" sz="1000" dirty="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dirty="0">
                        <a:effectLst/>
                        <a:latin typeface="Times New Roman"/>
                      </a:endParaRPr>
                    </a:p>
                  </a:txBody>
                  <a:tcPr marL="68580" marR="68580" marT="0" marB="0" anchor="b">
                    <a:noFill/>
                  </a:tcPr>
                </a:tc>
                <a:tc>
                  <a:txBody>
                    <a:bodyPr/>
                    <a:lstStyle/>
                    <a:p>
                      <a:endParaRPr lang="en-US" sz="1000" dirty="0">
                        <a:effectLst/>
                        <a:latin typeface="Times New Roman"/>
                      </a:endParaRPr>
                    </a:p>
                  </a:txBody>
                  <a:tcPr marL="68580" marR="68580" marT="0" marB="0" anchor="b">
                    <a:noFill/>
                  </a:tcPr>
                </a:tc>
                <a:tc>
                  <a:txBody>
                    <a:bodyPr/>
                    <a:lstStyle/>
                    <a:p>
                      <a:endParaRPr lang="en-US" sz="1000" dirty="0">
                        <a:effectLst/>
                        <a:latin typeface="Times New Roman"/>
                      </a:endParaRPr>
                    </a:p>
                  </a:txBody>
                  <a:tcPr marL="68580" marR="68580" marT="0" marB="0" anchor="b">
                    <a:noFill/>
                  </a:tcPr>
                </a:tc>
              </a:tr>
              <a:tr h="279400">
                <a:tc>
                  <a:txBody>
                    <a:bodyPr/>
                    <a:lstStyle/>
                    <a:p>
                      <a:pPr marL="0" marR="0">
                        <a:spcBef>
                          <a:spcPts val="0"/>
                        </a:spcBef>
                        <a:spcAft>
                          <a:spcPts val="0"/>
                        </a:spcAft>
                      </a:pPr>
                      <a:r>
                        <a:rPr lang="en-US" sz="1100">
                          <a:effectLst/>
                        </a:rPr>
                        <a:t>Goals Identification</a:t>
                      </a:r>
                      <a:endParaRPr lang="en-US" sz="1200">
                        <a:effectLst/>
                        <a:latin typeface="Times New Roman"/>
                        <a:ea typeface="Times New Roman"/>
                        <a:cs typeface="Times New Roman"/>
                      </a:endParaRPr>
                    </a:p>
                  </a:txBody>
                  <a:tcPr marL="68580" marR="68580" marT="0" marB="0" anchor="b"/>
                </a:tc>
                <a:tc>
                  <a:txBody>
                    <a:bodyPr/>
                    <a:lstStyle/>
                    <a:p>
                      <a:endParaRPr lang="en-US" sz="1000">
                        <a:effectLst/>
                        <a:latin typeface="Times New Roman"/>
                      </a:endParaRPr>
                    </a:p>
                  </a:txBody>
                  <a:tcPr marL="68580" marR="68580" marT="0" marB="0" anchor="b">
                    <a:no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r>
              <a:tr h="279400">
                <a:tc>
                  <a:txBody>
                    <a:bodyPr/>
                    <a:lstStyle/>
                    <a:p>
                      <a:pPr marL="0" marR="0">
                        <a:spcBef>
                          <a:spcPts val="0"/>
                        </a:spcBef>
                        <a:spcAft>
                          <a:spcPts val="0"/>
                        </a:spcAft>
                      </a:pPr>
                      <a:r>
                        <a:rPr lang="en-US" sz="1100">
                          <a:effectLst/>
                        </a:rPr>
                        <a:t>Stakeholder Interviews</a:t>
                      </a:r>
                      <a:endParaRPr lang="en-US" sz="1200">
                        <a:effectLst/>
                        <a:latin typeface="Times New Roman"/>
                        <a:ea typeface="Times New Roman"/>
                        <a:cs typeface="Times New Roman"/>
                      </a:endParaRPr>
                    </a:p>
                  </a:txBody>
                  <a:tcPr marL="68580" marR="68580" marT="0" marB="0" anchor="b"/>
                </a:tc>
                <a:tc>
                  <a:txBody>
                    <a:bodyPr/>
                    <a:lstStyle/>
                    <a:p>
                      <a:endParaRPr lang="en-US" sz="1000">
                        <a:effectLst/>
                        <a:latin typeface="Times New Roman"/>
                      </a:endParaRPr>
                    </a:p>
                  </a:txBody>
                  <a:tcPr marL="68580" marR="68580" marT="0" marB="0" anchor="b">
                    <a:no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3"/>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3"/>
                    </a:solid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dirty="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r>
              <a:tr h="279400">
                <a:tc>
                  <a:txBody>
                    <a:bodyPr/>
                    <a:lstStyle/>
                    <a:p>
                      <a:pPr marL="0" marR="0">
                        <a:spcBef>
                          <a:spcPts val="0"/>
                        </a:spcBef>
                        <a:spcAft>
                          <a:spcPts val="0"/>
                        </a:spcAft>
                      </a:pPr>
                      <a:r>
                        <a:rPr lang="en-US" sz="1100">
                          <a:effectLst/>
                        </a:rPr>
                        <a:t>Survey</a:t>
                      </a:r>
                      <a:endParaRPr lang="en-US" sz="1200">
                        <a:effectLst/>
                        <a:latin typeface="Times New Roman"/>
                        <a:ea typeface="Times New Roman"/>
                        <a:cs typeface="Times New Roman"/>
                      </a:endParaRPr>
                    </a:p>
                  </a:txBody>
                  <a:tcPr marL="68580" marR="68580" marT="0" marB="0" anchor="b"/>
                </a:tc>
                <a:tc>
                  <a:txBody>
                    <a:bodyPr/>
                    <a:lstStyle/>
                    <a:p>
                      <a:endParaRPr lang="en-US" sz="1000">
                        <a:effectLst/>
                        <a:latin typeface="Times New Roman"/>
                      </a:endParaRPr>
                    </a:p>
                  </a:txBody>
                  <a:tcPr marL="68580" marR="68580" marT="0" marB="0" anchor="b">
                    <a:noFill/>
                  </a:tcPr>
                </a:tc>
                <a:tc>
                  <a:txBody>
                    <a:bodyPr/>
                    <a:lstStyle/>
                    <a:p>
                      <a:endParaRPr lang="en-US" sz="1000" dirty="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3"/>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3"/>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3"/>
                    </a:solidFill>
                  </a:tcPr>
                </a:tc>
                <a:tc>
                  <a:txBody>
                    <a:bodyPr/>
                    <a:lstStyle/>
                    <a:p>
                      <a:endParaRPr lang="en-US" sz="1000">
                        <a:effectLst/>
                        <a:latin typeface="Times New Roman"/>
                      </a:endParaRPr>
                    </a:p>
                  </a:txBody>
                  <a:tcPr marL="68580" marR="68580" marT="0" marB="0" anchor="b">
                    <a:noFill/>
                  </a:tcPr>
                </a:tc>
                <a:tc>
                  <a:txBody>
                    <a:bodyPr/>
                    <a:lstStyle/>
                    <a:p>
                      <a:endParaRPr lang="en-US" sz="1000" dirty="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r>
              <a:tr h="279400">
                <a:tc>
                  <a:txBody>
                    <a:bodyPr/>
                    <a:lstStyle/>
                    <a:p>
                      <a:pPr marL="0" marR="0">
                        <a:spcBef>
                          <a:spcPts val="0"/>
                        </a:spcBef>
                        <a:spcAft>
                          <a:spcPts val="0"/>
                        </a:spcAft>
                      </a:pPr>
                      <a:r>
                        <a:rPr lang="en-US" sz="1100">
                          <a:effectLst/>
                        </a:rPr>
                        <a:t>Strategies Identification</a:t>
                      </a:r>
                      <a:endParaRPr lang="en-US" sz="1200">
                        <a:effectLst/>
                        <a:latin typeface="Times New Roman"/>
                        <a:ea typeface="Times New Roman"/>
                        <a:cs typeface="Times New Roman"/>
                      </a:endParaRPr>
                    </a:p>
                  </a:txBody>
                  <a:tcPr marL="68580" marR="68580" marT="0" marB="0" anchor="b"/>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dirty="0">
                        <a:effectLst/>
                        <a:latin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r>
              <a:tr h="279400">
                <a:tc>
                  <a:txBody>
                    <a:bodyPr/>
                    <a:lstStyle/>
                    <a:p>
                      <a:pPr marL="0" marR="0">
                        <a:spcBef>
                          <a:spcPts val="0"/>
                        </a:spcBef>
                        <a:spcAft>
                          <a:spcPts val="0"/>
                        </a:spcAft>
                      </a:pPr>
                      <a:r>
                        <a:rPr lang="en-US" sz="1100">
                          <a:effectLst/>
                        </a:rPr>
                        <a:t>Workshop</a:t>
                      </a:r>
                      <a:endParaRPr lang="en-US" sz="1200">
                        <a:effectLst/>
                        <a:latin typeface="Times New Roman"/>
                        <a:ea typeface="Times New Roman"/>
                        <a:cs typeface="Times New Roman"/>
                      </a:endParaRPr>
                    </a:p>
                  </a:txBody>
                  <a:tcPr marL="68580" marR="68580" marT="0" marB="0" anchor="b"/>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3"/>
                    </a:solidFill>
                  </a:tcPr>
                </a:tc>
                <a:tc>
                  <a:txBody>
                    <a:bodyPr/>
                    <a:lstStyle/>
                    <a:p>
                      <a:endParaRPr lang="en-US" sz="1000" dirty="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dirty="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r>
              <a:tr h="279400">
                <a:tc>
                  <a:txBody>
                    <a:bodyPr/>
                    <a:lstStyle/>
                    <a:p>
                      <a:pPr marL="0" marR="0">
                        <a:spcBef>
                          <a:spcPts val="0"/>
                        </a:spcBef>
                        <a:spcAft>
                          <a:spcPts val="0"/>
                        </a:spcAft>
                      </a:pPr>
                      <a:r>
                        <a:rPr lang="en-US" sz="1100">
                          <a:effectLst/>
                        </a:rPr>
                        <a:t>Draft Writing</a:t>
                      </a:r>
                      <a:endParaRPr lang="en-US" sz="1200">
                        <a:effectLst/>
                        <a:latin typeface="Times New Roman"/>
                        <a:ea typeface="Times New Roman"/>
                        <a:cs typeface="Times New Roman"/>
                      </a:endParaRPr>
                    </a:p>
                  </a:txBody>
                  <a:tcPr marL="68580" marR="68580" marT="0" marB="0" anchor="b"/>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endParaRPr lang="en-US" sz="1000" dirty="0">
                        <a:effectLst/>
                        <a:latin typeface="Times New Roman"/>
                      </a:endParaRPr>
                    </a:p>
                  </a:txBody>
                  <a:tcPr marL="68580" marR="68580" marT="0" marB="0" anchor="b">
                    <a:solidFill>
                      <a:schemeClr val="accent5"/>
                    </a:solidFill>
                  </a:tcPr>
                </a:tc>
                <a:tc>
                  <a:txBody>
                    <a:bodyPr/>
                    <a:lstStyle/>
                    <a:p>
                      <a:endParaRPr lang="en-US" sz="1000" dirty="0">
                        <a:effectLst/>
                        <a:latin typeface="Times New Roman"/>
                      </a:endParaRPr>
                    </a:p>
                  </a:txBody>
                  <a:tcPr marL="68580" marR="68580" marT="0" marB="0" anchor="b">
                    <a:solidFill>
                      <a:schemeClr val="accent5"/>
                    </a:solidFill>
                  </a:tcPr>
                </a:tc>
                <a:tc>
                  <a:txBody>
                    <a:bodyPr/>
                    <a:lstStyle/>
                    <a:p>
                      <a:endParaRPr lang="en-US" sz="1000" dirty="0">
                        <a:effectLst/>
                        <a:latin typeface="Times New Roman"/>
                      </a:endParaRPr>
                    </a:p>
                  </a:txBody>
                  <a:tcPr marL="68580" marR="68580" marT="0" marB="0" anchor="b">
                    <a:solidFill>
                      <a:schemeClr val="accent5"/>
                    </a:solidFill>
                  </a:tcPr>
                </a:tc>
                <a:tc>
                  <a:txBody>
                    <a:bodyPr/>
                    <a:lstStyle/>
                    <a:p>
                      <a:endParaRPr lang="en-US" sz="1000">
                        <a:effectLst/>
                        <a:latin typeface="Times New Roman"/>
                      </a:endParaRPr>
                    </a:p>
                  </a:txBody>
                  <a:tcPr marL="68580" marR="68580" marT="0" marB="0" anchor="b">
                    <a:noFill/>
                  </a:tcPr>
                </a:tc>
              </a:tr>
              <a:tr h="279400">
                <a:tc>
                  <a:txBody>
                    <a:bodyPr/>
                    <a:lstStyle/>
                    <a:p>
                      <a:pPr marL="0" marR="0">
                        <a:spcBef>
                          <a:spcPts val="0"/>
                        </a:spcBef>
                        <a:spcAft>
                          <a:spcPts val="0"/>
                        </a:spcAft>
                      </a:pPr>
                      <a:r>
                        <a:rPr lang="en-US" sz="1100">
                          <a:effectLst/>
                        </a:rPr>
                        <a:t>Open House</a:t>
                      </a:r>
                      <a:endParaRPr lang="en-US" sz="1200">
                        <a:effectLst/>
                        <a:latin typeface="Times New Roman"/>
                        <a:ea typeface="Times New Roman"/>
                        <a:cs typeface="Times New Roman"/>
                      </a:endParaRPr>
                    </a:p>
                  </a:txBody>
                  <a:tcPr marL="68580" marR="68580" marT="0" marB="0" anchor="b"/>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dirty="0">
                        <a:effectLst/>
                        <a:latin typeface="Times New Roman"/>
                      </a:endParaRPr>
                    </a:p>
                  </a:txBody>
                  <a:tcPr marL="68580" marR="68580" marT="0" marB="0" anchor="b">
                    <a:noFill/>
                  </a:tcPr>
                </a:tc>
                <a:tc>
                  <a:txBody>
                    <a:bodyPr/>
                    <a:lstStyle/>
                    <a:p>
                      <a:endParaRPr lang="en-US" sz="1000" dirty="0">
                        <a:effectLst/>
                        <a:latin typeface="Times New Roman"/>
                      </a:endParaRPr>
                    </a:p>
                  </a:txBody>
                  <a:tcPr marL="68580" marR="68580" marT="0" marB="0" anchor="b">
                    <a:no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3"/>
                    </a:solid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r>
              <a:tr h="279400">
                <a:tc>
                  <a:txBody>
                    <a:bodyPr/>
                    <a:lstStyle/>
                    <a:p>
                      <a:pPr marL="0" marR="0">
                        <a:spcBef>
                          <a:spcPts val="0"/>
                        </a:spcBef>
                        <a:spcAft>
                          <a:spcPts val="0"/>
                        </a:spcAft>
                      </a:pPr>
                      <a:r>
                        <a:rPr lang="en-US" sz="1100">
                          <a:effectLst/>
                        </a:rPr>
                        <a:t>Draft Review</a:t>
                      </a:r>
                      <a:endParaRPr lang="en-US" sz="1200">
                        <a:effectLst/>
                        <a:latin typeface="Times New Roman"/>
                        <a:ea typeface="Times New Roman"/>
                        <a:cs typeface="Times New Roman"/>
                      </a:endParaRPr>
                    </a:p>
                  </a:txBody>
                  <a:tcPr marL="68580" marR="68580" marT="0" marB="0" anchor="b"/>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dirty="0">
                        <a:effectLst/>
                        <a:latin typeface="Times New Roman"/>
                      </a:endParaRPr>
                    </a:p>
                  </a:txBody>
                  <a:tcPr marL="68580" marR="68580" marT="0" marB="0" anchor="b">
                    <a:noFill/>
                  </a:tcPr>
                </a:tc>
                <a:tc>
                  <a:txBody>
                    <a:bodyPr/>
                    <a:lstStyle/>
                    <a:p>
                      <a:endParaRPr lang="en-US" sz="1000" dirty="0">
                        <a:effectLst/>
                        <a:latin typeface="Times New Roman"/>
                      </a:endParaRPr>
                    </a:p>
                  </a:txBody>
                  <a:tcPr marL="68580" marR="68580" marT="0" marB="0" anchor="b">
                    <a:no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endParaRPr lang="en-US" sz="1000" dirty="0">
                        <a:effectLst/>
                        <a:latin typeface="Times New Roman"/>
                      </a:endParaRPr>
                    </a:p>
                  </a:txBody>
                  <a:tcPr marL="68580" marR="68580" marT="0" marB="0" anchor="b">
                    <a:noFill/>
                  </a:tcPr>
                </a:tc>
              </a:tr>
              <a:tr h="279400">
                <a:tc>
                  <a:txBody>
                    <a:bodyPr/>
                    <a:lstStyle/>
                    <a:p>
                      <a:pPr marL="0" marR="0">
                        <a:spcBef>
                          <a:spcPts val="0"/>
                        </a:spcBef>
                        <a:spcAft>
                          <a:spcPts val="0"/>
                        </a:spcAft>
                      </a:pPr>
                      <a:r>
                        <a:rPr lang="en-US" sz="1100">
                          <a:effectLst/>
                        </a:rPr>
                        <a:t>Adoption</a:t>
                      </a:r>
                      <a:endParaRPr lang="en-US" sz="1200">
                        <a:effectLst/>
                        <a:latin typeface="Times New Roman"/>
                        <a:ea typeface="Times New Roman"/>
                        <a:cs typeface="Times New Roman"/>
                      </a:endParaRPr>
                    </a:p>
                  </a:txBody>
                  <a:tcPr marL="68580" marR="68580" marT="0" marB="0" anchor="b"/>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a:effectLst/>
                        <a:latin typeface="Times New Roman"/>
                      </a:endParaRPr>
                    </a:p>
                  </a:txBody>
                  <a:tcPr marL="68580" marR="68580" marT="0" marB="0" anchor="b">
                    <a:noFill/>
                  </a:tcPr>
                </a:tc>
                <a:tc>
                  <a:txBody>
                    <a:bodyPr/>
                    <a:lstStyle/>
                    <a:p>
                      <a:endParaRPr lang="en-US" sz="1000" dirty="0">
                        <a:effectLst/>
                        <a:latin typeface="Times New Roman"/>
                      </a:endParaRPr>
                    </a:p>
                  </a:txBody>
                  <a:tcPr marL="68580" marR="68580" marT="0" marB="0" anchor="b">
                    <a:noFill/>
                  </a:tcPr>
                </a:tc>
                <a:tc>
                  <a:txBody>
                    <a:bodyPr/>
                    <a:lstStyle/>
                    <a:p>
                      <a:endParaRPr lang="en-US" sz="1000" dirty="0">
                        <a:effectLst/>
                        <a:latin typeface="Times New Roman"/>
                      </a:endParaRPr>
                    </a:p>
                  </a:txBody>
                  <a:tcPr marL="68580" marR="68580" marT="0" marB="0" anchor="b">
                    <a:noFill/>
                  </a:tcPr>
                </a:tc>
                <a:tc>
                  <a:txBody>
                    <a:bodyPr/>
                    <a:lstStyle/>
                    <a:p>
                      <a:endParaRPr lang="en-US" sz="1000" dirty="0">
                        <a:effectLst/>
                        <a:latin typeface="Times New Roman"/>
                      </a:endParaRPr>
                    </a:p>
                  </a:txBody>
                  <a:tcPr marL="68580" marR="68580" marT="0" marB="0" anchor="b">
                    <a:noFill/>
                  </a:tcPr>
                </a:tc>
                <a:tc>
                  <a:txBody>
                    <a:bodyPr/>
                    <a:lstStyle/>
                    <a:p>
                      <a:endParaRPr lang="en-US" sz="1000" dirty="0">
                        <a:effectLst/>
                        <a:latin typeface="Times New Roman"/>
                      </a:endParaRPr>
                    </a:p>
                  </a:txBody>
                  <a:tcPr marL="68580" marR="68580" marT="0" marB="0" anchor="b">
                    <a:no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c>
                  <a:txBody>
                    <a:bodyPr/>
                    <a:lstStyle/>
                    <a:p>
                      <a:pPr marL="0" marR="0">
                        <a:spcBef>
                          <a:spcPts val="0"/>
                        </a:spcBef>
                        <a:spcAft>
                          <a:spcPts val="0"/>
                        </a:spcAft>
                      </a:pPr>
                      <a:r>
                        <a:rPr lang="en-US" sz="1100" dirty="0">
                          <a:effectLst/>
                        </a:rPr>
                        <a:t> </a:t>
                      </a:r>
                      <a:endParaRPr lang="en-US" sz="1200" dirty="0">
                        <a:effectLst/>
                        <a:latin typeface="Times New Roman"/>
                        <a:ea typeface="Times New Roman"/>
                        <a:cs typeface="Times New Roman"/>
                      </a:endParaRPr>
                    </a:p>
                  </a:txBody>
                  <a:tcPr marL="68580" marR="68580" marT="0" marB="0" anchor="b">
                    <a:solidFill>
                      <a:schemeClr val="accent5"/>
                    </a:solidFill>
                  </a:tcPr>
                </a:tc>
              </a:tr>
            </a:tbl>
          </a:graphicData>
        </a:graphic>
      </p:graphicFrame>
    </p:spTree>
    <p:extLst>
      <p:ext uri="{BB962C8B-B14F-4D97-AF65-F5344CB8AC3E}">
        <p14:creationId xmlns:p14="http://schemas.microsoft.com/office/powerpoint/2010/main" val="603821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planning commission</a:t>
            </a:r>
            <a:endParaRPr lang="en-US" dirty="0"/>
          </a:p>
        </p:txBody>
      </p:sp>
      <p:sp>
        <p:nvSpPr>
          <p:cNvPr id="3" name="Content Placeholder 2"/>
          <p:cNvSpPr>
            <a:spLocks noGrp="1"/>
          </p:cNvSpPr>
          <p:nvPr>
            <p:ph idx="1"/>
          </p:nvPr>
        </p:nvSpPr>
        <p:spPr/>
        <p:txBody>
          <a:bodyPr/>
          <a:lstStyle/>
          <a:p>
            <a:r>
              <a:rPr lang="en-US" dirty="0" smtClean="0">
                <a:solidFill>
                  <a:schemeClr val="tx2"/>
                </a:solidFill>
              </a:rPr>
              <a:t>MCPC does preliminary background research</a:t>
            </a:r>
          </a:p>
          <a:p>
            <a:r>
              <a:rPr lang="en-US" dirty="0" smtClean="0">
                <a:solidFill>
                  <a:schemeClr val="tx2"/>
                </a:solidFill>
              </a:rPr>
              <a:t>Reliance on PC to be the voice of residents – representative democracy here to understand the needs/concerns/desires of community to help shape the initial recommendations</a:t>
            </a:r>
          </a:p>
          <a:p>
            <a:r>
              <a:rPr lang="en-US" dirty="0" smtClean="0">
                <a:solidFill>
                  <a:schemeClr val="tx2"/>
                </a:solidFill>
              </a:rPr>
              <a:t>Provide input on who else to reach out to, history of projects, identification of needs, other research areas may have missed, what other community groups exist</a:t>
            </a:r>
          </a:p>
          <a:p>
            <a:r>
              <a:rPr lang="en-US" dirty="0" smtClean="0">
                <a:solidFill>
                  <a:schemeClr val="tx2"/>
                </a:solidFill>
              </a:rPr>
              <a:t>Participation in upcoming community events as volunteers in various roles</a:t>
            </a:r>
          </a:p>
        </p:txBody>
      </p:sp>
    </p:spTree>
    <p:extLst>
      <p:ext uri="{BB962C8B-B14F-4D97-AF65-F5344CB8AC3E}">
        <p14:creationId xmlns:p14="http://schemas.microsoft.com/office/powerpoint/2010/main" val="2409933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dirty="0" smtClean="0">
                <a:solidFill>
                  <a:schemeClr val="tx2"/>
                </a:solidFill>
              </a:rPr>
              <a:t>Confirm public outreach events timeline</a:t>
            </a:r>
          </a:p>
          <a:p>
            <a:r>
              <a:rPr lang="en-US" dirty="0" smtClean="0">
                <a:solidFill>
                  <a:schemeClr val="tx2"/>
                </a:solidFill>
              </a:rPr>
              <a:t>Will </a:t>
            </a:r>
            <a:r>
              <a:rPr lang="en-US" dirty="0" smtClean="0">
                <a:solidFill>
                  <a:schemeClr val="tx2"/>
                </a:solidFill>
              </a:rPr>
              <a:t>need to establish feedback mechanisms and timelines for delivery of review materials </a:t>
            </a:r>
          </a:p>
          <a:p>
            <a:r>
              <a:rPr lang="en-US" dirty="0" smtClean="0">
                <a:solidFill>
                  <a:schemeClr val="tx2"/>
                </a:solidFill>
              </a:rPr>
              <a:t>Will use review materials to discuss what goals the community has and begin to develop potential recommendations for each topic area</a:t>
            </a:r>
          </a:p>
          <a:p>
            <a:r>
              <a:rPr lang="en-US" dirty="0" smtClean="0">
                <a:solidFill>
                  <a:schemeClr val="tx2"/>
                </a:solidFill>
              </a:rPr>
              <a:t>Options:</a:t>
            </a:r>
          </a:p>
          <a:p>
            <a:pPr lvl="1"/>
            <a:r>
              <a:rPr lang="en-US" dirty="0" smtClean="0">
                <a:solidFill>
                  <a:schemeClr val="tx2"/>
                </a:solidFill>
              </a:rPr>
              <a:t>Background data reports</a:t>
            </a:r>
          </a:p>
          <a:p>
            <a:pPr lvl="1"/>
            <a:r>
              <a:rPr lang="en-US" dirty="0" smtClean="0">
                <a:solidFill>
                  <a:schemeClr val="tx2"/>
                </a:solidFill>
              </a:rPr>
              <a:t>Summary of findings</a:t>
            </a:r>
            <a:endParaRPr lang="en-US" dirty="0">
              <a:solidFill>
                <a:schemeClr val="tx2"/>
              </a:solidFill>
            </a:endParaRPr>
          </a:p>
        </p:txBody>
      </p:sp>
    </p:spTree>
    <p:extLst>
      <p:ext uri="{BB962C8B-B14F-4D97-AF65-F5344CB8AC3E}">
        <p14:creationId xmlns:p14="http://schemas.microsoft.com/office/powerpoint/2010/main" val="193187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or comments?</a:t>
            </a:r>
            <a:endParaRPr lang="en-US" dirty="0"/>
          </a:p>
        </p:txBody>
      </p:sp>
      <p:sp>
        <p:nvSpPr>
          <p:cNvPr id="3" name="Content Placeholder 2"/>
          <p:cNvSpPr>
            <a:spLocks noGrp="1"/>
          </p:cNvSpPr>
          <p:nvPr>
            <p:ph idx="1"/>
          </p:nvPr>
        </p:nvSpPr>
        <p:spPr>
          <a:xfrm>
            <a:off x="2819400" y="1600200"/>
            <a:ext cx="5867400" cy="4876800"/>
          </a:xfrm>
        </p:spPr>
        <p:txBody>
          <a:bodyPr/>
          <a:lstStyle/>
          <a:p>
            <a:pPr marL="0" indent="0" algn="ctr">
              <a:buNone/>
            </a:pPr>
            <a:endParaRPr lang="en-US" dirty="0" smtClean="0"/>
          </a:p>
          <a:p>
            <a:pPr marL="0" indent="0" algn="ctr">
              <a:buNone/>
            </a:pPr>
            <a:endParaRPr lang="en-US" dirty="0"/>
          </a:p>
          <a:p>
            <a:pPr marL="0" indent="0">
              <a:buNone/>
            </a:pPr>
            <a:r>
              <a:rPr lang="en-US" dirty="0" smtClean="0"/>
              <a:t>Maggie Dobbs, AICP</a:t>
            </a:r>
          </a:p>
          <a:p>
            <a:pPr marL="0" indent="0">
              <a:buNone/>
            </a:pPr>
            <a:r>
              <a:rPr lang="en-US" dirty="0" smtClean="0"/>
              <a:t>610 292-4917</a:t>
            </a:r>
          </a:p>
          <a:p>
            <a:pPr marL="0" indent="0">
              <a:buNone/>
            </a:pPr>
            <a:r>
              <a:rPr lang="en-US" dirty="0" smtClean="0"/>
              <a:t>mdobbs@montcopa.org</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15200" y="6172200"/>
            <a:ext cx="1425265" cy="408434"/>
          </a:xfrm>
          <a:prstGeom prst="rect">
            <a:avLst/>
          </a:prstGeom>
        </p:spPr>
      </p:pic>
    </p:spTree>
    <p:extLst>
      <p:ext uri="{BB962C8B-B14F-4D97-AF65-F5344CB8AC3E}">
        <p14:creationId xmlns:p14="http://schemas.microsoft.com/office/powerpoint/2010/main" val="2358190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comprehensive plan?</a:t>
            </a:r>
            <a:endParaRPr lang="en-US" dirty="0"/>
          </a:p>
        </p:txBody>
      </p:sp>
      <p:sp>
        <p:nvSpPr>
          <p:cNvPr id="3" name="Content Placeholder 2"/>
          <p:cNvSpPr>
            <a:spLocks noGrp="1"/>
          </p:cNvSpPr>
          <p:nvPr>
            <p:ph idx="1"/>
          </p:nvPr>
        </p:nvSpPr>
        <p:spPr/>
        <p:txBody>
          <a:bodyPr/>
          <a:lstStyle/>
          <a:p>
            <a:r>
              <a:rPr lang="en-US" dirty="0" smtClean="0">
                <a:solidFill>
                  <a:schemeClr val="tx2"/>
                </a:solidFill>
              </a:rPr>
              <a:t>Long-range plan to outline the future growth and development of a place</a:t>
            </a:r>
          </a:p>
          <a:p>
            <a:r>
              <a:rPr lang="en-US" dirty="0" smtClean="0">
                <a:solidFill>
                  <a:schemeClr val="tx2"/>
                </a:solidFill>
              </a:rPr>
              <a:t>Identifies a community vision for the future</a:t>
            </a:r>
          </a:p>
          <a:p>
            <a:r>
              <a:rPr lang="en-US" dirty="0" smtClean="0">
                <a:solidFill>
                  <a:schemeClr val="tx2"/>
                </a:solidFill>
              </a:rPr>
              <a:t>Provides implementation recommendations to achieve this vision</a:t>
            </a:r>
          </a:p>
          <a:p>
            <a:r>
              <a:rPr lang="en-US" dirty="0" smtClean="0">
                <a:solidFill>
                  <a:schemeClr val="tx2"/>
                </a:solidFill>
              </a:rPr>
              <a:t>MPC requires an update every 10 years</a:t>
            </a:r>
          </a:p>
          <a:p>
            <a:r>
              <a:rPr lang="en-US" dirty="0" smtClean="0">
                <a:solidFill>
                  <a:schemeClr val="tx2"/>
                </a:solidFill>
              </a:rPr>
              <a:t>Must be:</a:t>
            </a:r>
          </a:p>
          <a:p>
            <a:pPr lvl="1"/>
            <a:r>
              <a:rPr lang="en-US" dirty="0" smtClean="0">
                <a:solidFill>
                  <a:schemeClr val="tx2"/>
                </a:solidFill>
              </a:rPr>
              <a:t>Geographically comprehensive</a:t>
            </a:r>
          </a:p>
          <a:p>
            <a:pPr lvl="1"/>
            <a:r>
              <a:rPr lang="en-US" dirty="0" smtClean="0">
                <a:solidFill>
                  <a:schemeClr val="tx2"/>
                </a:solidFill>
              </a:rPr>
              <a:t>Comprehensive in subject matter</a:t>
            </a:r>
          </a:p>
          <a:p>
            <a:pPr lvl="1"/>
            <a:r>
              <a:rPr lang="en-US" dirty="0" smtClean="0">
                <a:solidFill>
                  <a:schemeClr val="tx2"/>
                </a:solidFill>
              </a:rPr>
              <a:t>Long-range time frame</a:t>
            </a:r>
            <a:endParaRPr lang="en-US" dirty="0">
              <a:solidFill>
                <a:schemeClr val="tx2"/>
              </a:solidFill>
            </a:endParaRPr>
          </a:p>
        </p:txBody>
      </p:sp>
    </p:spTree>
    <p:extLst>
      <p:ext uri="{BB962C8B-B14F-4D97-AF65-F5344CB8AC3E}">
        <p14:creationId xmlns:p14="http://schemas.microsoft.com/office/powerpoint/2010/main" val="3045839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a </a:t>
            </a:r>
            <a:r>
              <a:rPr lang="en-US" dirty="0" smtClean="0"/>
              <a:t>CP	</a:t>
            </a:r>
            <a:endParaRPr lang="en-US" dirty="0"/>
          </a:p>
        </p:txBody>
      </p:sp>
      <p:sp>
        <p:nvSpPr>
          <p:cNvPr id="3" name="Content Placeholder 2"/>
          <p:cNvSpPr>
            <a:spLocks noGrp="1"/>
          </p:cNvSpPr>
          <p:nvPr>
            <p:ph idx="1"/>
          </p:nvPr>
        </p:nvSpPr>
        <p:spPr/>
        <p:txBody>
          <a:bodyPr/>
          <a:lstStyle/>
          <a:p>
            <a:r>
              <a:rPr lang="en-US" dirty="0">
                <a:solidFill>
                  <a:schemeClr val="tx2"/>
                </a:solidFill>
              </a:rPr>
              <a:t>Community-based visioning process</a:t>
            </a:r>
          </a:p>
          <a:p>
            <a:pPr lvl="1"/>
            <a:r>
              <a:rPr lang="en-US" dirty="0" smtClean="0">
                <a:solidFill>
                  <a:schemeClr val="tx2"/>
                </a:solidFill>
              </a:rPr>
              <a:t>Supports community-identified goals</a:t>
            </a:r>
            <a:endParaRPr lang="en-US" dirty="0">
              <a:solidFill>
                <a:schemeClr val="tx2"/>
              </a:solidFill>
            </a:endParaRPr>
          </a:p>
          <a:p>
            <a:pPr lvl="1"/>
            <a:r>
              <a:rPr lang="en-US" dirty="0" smtClean="0">
                <a:solidFill>
                  <a:schemeClr val="tx2"/>
                </a:solidFill>
              </a:rPr>
              <a:t>Provides </a:t>
            </a:r>
            <a:r>
              <a:rPr lang="en-US" dirty="0">
                <a:solidFill>
                  <a:schemeClr val="tx2"/>
                </a:solidFill>
              </a:rPr>
              <a:t>direction for </a:t>
            </a:r>
            <a:r>
              <a:rPr lang="en-US" dirty="0" smtClean="0">
                <a:solidFill>
                  <a:schemeClr val="tx2"/>
                </a:solidFill>
              </a:rPr>
              <a:t>implementation</a:t>
            </a:r>
            <a:endParaRPr lang="en-US" dirty="0">
              <a:solidFill>
                <a:schemeClr val="tx2"/>
              </a:solidFill>
            </a:endParaRPr>
          </a:p>
          <a:p>
            <a:r>
              <a:rPr lang="en-US" dirty="0">
                <a:solidFill>
                  <a:schemeClr val="tx2"/>
                </a:solidFill>
              </a:rPr>
              <a:t>Provides guidance for policy-making and decisions regarding infrastructure, zoning amendments, public investments, etc</a:t>
            </a:r>
            <a:r>
              <a:rPr lang="en-US" dirty="0" smtClean="0">
                <a:solidFill>
                  <a:schemeClr val="tx2"/>
                </a:solidFill>
              </a:rPr>
              <a:t>.</a:t>
            </a:r>
          </a:p>
          <a:p>
            <a:r>
              <a:rPr lang="en-US" dirty="0" smtClean="0">
                <a:solidFill>
                  <a:schemeClr val="tx2"/>
                </a:solidFill>
              </a:rPr>
              <a:t>Can be used to support funding and grant requests</a:t>
            </a:r>
            <a:endParaRPr lang="en-US" dirty="0">
              <a:solidFill>
                <a:schemeClr val="tx2"/>
              </a:solidFill>
            </a:endParaRPr>
          </a:p>
          <a:p>
            <a:endParaRPr lang="en-US" dirty="0"/>
          </a:p>
        </p:txBody>
      </p:sp>
    </p:spTree>
    <p:extLst>
      <p:ext uri="{BB962C8B-B14F-4D97-AF65-F5344CB8AC3E}">
        <p14:creationId xmlns:p14="http://schemas.microsoft.com/office/powerpoint/2010/main" val="1598957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you do with a CP?</a:t>
            </a:r>
            <a:endParaRPr lang="en-US" dirty="0"/>
          </a:p>
        </p:txBody>
      </p:sp>
      <p:graphicFrame>
        <p:nvGraphicFramePr>
          <p:cNvPr id="4" name="Content Placeholder 6"/>
          <p:cNvGraphicFramePr>
            <a:graphicFrameLocks/>
          </p:cNvGraphicFramePr>
          <p:nvPr>
            <p:extLst>
              <p:ext uri="{D42A27DB-BD31-4B8C-83A1-F6EECF244321}">
                <p14:modId xmlns:p14="http://schemas.microsoft.com/office/powerpoint/2010/main" val="347936990"/>
              </p:ext>
            </p:extLst>
          </p:nvPr>
        </p:nvGraphicFramePr>
        <p:xfrm>
          <a:off x="228600" y="1676400"/>
          <a:ext cx="8613775"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15360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 components</a:t>
            </a:r>
            <a:endParaRPr lang="en-US" dirty="0"/>
          </a:p>
        </p:txBody>
      </p:sp>
      <p:sp>
        <p:nvSpPr>
          <p:cNvPr id="3" name="Content Placeholder 2"/>
          <p:cNvSpPr>
            <a:spLocks noGrp="1"/>
          </p:cNvSpPr>
          <p:nvPr>
            <p:ph idx="1"/>
          </p:nvPr>
        </p:nvSpPr>
        <p:spPr/>
        <p:txBody>
          <a:bodyPr/>
          <a:lstStyle/>
          <a:p>
            <a:r>
              <a:rPr lang="en-US" dirty="0">
                <a:solidFill>
                  <a:schemeClr val="tx2"/>
                </a:solidFill>
              </a:rPr>
              <a:t>Comprehensive Plan Elements Required by the MPC:</a:t>
            </a:r>
          </a:p>
          <a:p>
            <a:pPr lvl="1"/>
            <a:r>
              <a:rPr lang="en-US" dirty="0">
                <a:solidFill>
                  <a:schemeClr val="tx2"/>
                </a:solidFill>
              </a:rPr>
              <a:t>Statement of </a:t>
            </a:r>
            <a:r>
              <a:rPr lang="en-US" b="1" dirty="0">
                <a:solidFill>
                  <a:schemeClr val="tx2"/>
                </a:solidFill>
              </a:rPr>
              <a:t>Objectives</a:t>
            </a:r>
          </a:p>
          <a:p>
            <a:pPr lvl="1"/>
            <a:r>
              <a:rPr lang="en-US" dirty="0">
                <a:solidFill>
                  <a:schemeClr val="tx2"/>
                </a:solidFill>
              </a:rPr>
              <a:t>Plan for </a:t>
            </a:r>
            <a:r>
              <a:rPr lang="en-US" b="1" dirty="0">
                <a:solidFill>
                  <a:schemeClr val="tx2"/>
                </a:solidFill>
              </a:rPr>
              <a:t>Land Use</a:t>
            </a:r>
          </a:p>
          <a:p>
            <a:pPr lvl="1"/>
            <a:r>
              <a:rPr lang="en-US" dirty="0">
                <a:solidFill>
                  <a:schemeClr val="tx2"/>
                </a:solidFill>
              </a:rPr>
              <a:t>Plan to Meet </a:t>
            </a:r>
            <a:r>
              <a:rPr lang="en-US" b="1" dirty="0">
                <a:solidFill>
                  <a:schemeClr val="tx2"/>
                </a:solidFill>
              </a:rPr>
              <a:t>Housing </a:t>
            </a:r>
            <a:r>
              <a:rPr lang="en-US" dirty="0">
                <a:solidFill>
                  <a:schemeClr val="tx2"/>
                </a:solidFill>
              </a:rPr>
              <a:t>Needs</a:t>
            </a:r>
          </a:p>
          <a:p>
            <a:pPr lvl="1"/>
            <a:r>
              <a:rPr lang="en-US" dirty="0">
                <a:solidFill>
                  <a:schemeClr val="tx2"/>
                </a:solidFill>
              </a:rPr>
              <a:t>Plan for </a:t>
            </a:r>
            <a:r>
              <a:rPr lang="en-US" b="1" dirty="0">
                <a:solidFill>
                  <a:schemeClr val="tx2"/>
                </a:solidFill>
              </a:rPr>
              <a:t>Movement</a:t>
            </a:r>
            <a:r>
              <a:rPr lang="en-US" dirty="0">
                <a:solidFill>
                  <a:schemeClr val="tx2"/>
                </a:solidFill>
              </a:rPr>
              <a:t> of People and Goods</a:t>
            </a:r>
          </a:p>
          <a:p>
            <a:pPr lvl="1"/>
            <a:r>
              <a:rPr lang="en-US" dirty="0">
                <a:solidFill>
                  <a:schemeClr val="tx2"/>
                </a:solidFill>
              </a:rPr>
              <a:t>Plan for </a:t>
            </a:r>
            <a:r>
              <a:rPr lang="en-US" b="1" dirty="0">
                <a:solidFill>
                  <a:schemeClr val="tx2"/>
                </a:solidFill>
              </a:rPr>
              <a:t>Community Facilities and Utilities</a:t>
            </a:r>
          </a:p>
          <a:p>
            <a:pPr lvl="1"/>
            <a:r>
              <a:rPr lang="en-US" dirty="0">
                <a:solidFill>
                  <a:schemeClr val="tx2"/>
                </a:solidFill>
              </a:rPr>
              <a:t>Plan for the Protection of </a:t>
            </a:r>
            <a:r>
              <a:rPr lang="en-US" b="1" dirty="0">
                <a:solidFill>
                  <a:schemeClr val="tx2"/>
                </a:solidFill>
              </a:rPr>
              <a:t>Natural and Historic Resources</a:t>
            </a:r>
          </a:p>
          <a:p>
            <a:pPr lvl="1"/>
            <a:r>
              <a:rPr lang="en-US" dirty="0">
                <a:solidFill>
                  <a:schemeClr val="tx2"/>
                </a:solidFill>
              </a:rPr>
              <a:t>Plan for the Reliable Supply of </a:t>
            </a:r>
            <a:r>
              <a:rPr lang="en-US" b="1" dirty="0">
                <a:solidFill>
                  <a:schemeClr val="tx2"/>
                </a:solidFill>
              </a:rPr>
              <a:t>Water</a:t>
            </a:r>
          </a:p>
          <a:p>
            <a:pPr lvl="1"/>
            <a:r>
              <a:rPr lang="en-US" dirty="0">
                <a:solidFill>
                  <a:schemeClr val="tx2"/>
                </a:solidFill>
              </a:rPr>
              <a:t>Discussion of Short- and Long-Range </a:t>
            </a:r>
            <a:r>
              <a:rPr lang="en-US" b="1" dirty="0">
                <a:solidFill>
                  <a:schemeClr val="tx2"/>
                </a:solidFill>
              </a:rPr>
              <a:t>Implementation Strategies</a:t>
            </a:r>
          </a:p>
          <a:p>
            <a:pPr lvl="1"/>
            <a:r>
              <a:rPr lang="en-US" dirty="0">
                <a:solidFill>
                  <a:schemeClr val="tx2"/>
                </a:solidFill>
              </a:rPr>
              <a:t>Statement of the </a:t>
            </a:r>
            <a:r>
              <a:rPr lang="en-US" b="1" dirty="0">
                <a:solidFill>
                  <a:schemeClr val="tx2"/>
                </a:solidFill>
              </a:rPr>
              <a:t>Interrelationships</a:t>
            </a:r>
            <a:r>
              <a:rPr lang="en-US" dirty="0">
                <a:solidFill>
                  <a:schemeClr val="tx2"/>
                </a:solidFill>
              </a:rPr>
              <a:t> between Plan Components</a:t>
            </a:r>
          </a:p>
          <a:p>
            <a:pPr lvl="1"/>
            <a:r>
              <a:rPr lang="en-US" dirty="0">
                <a:solidFill>
                  <a:schemeClr val="tx2"/>
                </a:solidFill>
              </a:rPr>
              <a:t>Statement of </a:t>
            </a:r>
            <a:r>
              <a:rPr lang="en-US" b="1" dirty="0">
                <a:solidFill>
                  <a:schemeClr val="tx2"/>
                </a:solidFill>
              </a:rPr>
              <a:t>Consistency </a:t>
            </a:r>
            <a:r>
              <a:rPr lang="en-US" dirty="0">
                <a:solidFill>
                  <a:schemeClr val="tx2"/>
                </a:solidFill>
              </a:rPr>
              <a:t>with Adjacent Municipalities’ and the County’s Comprehensive Plan</a:t>
            </a:r>
          </a:p>
          <a:p>
            <a:endParaRPr lang="en-US" dirty="0"/>
          </a:p>
        </p:txBody>
      </p:sp>
    </p:spTree>
    <p:extLst>
      <p:ext uri="{BB962C8B-B14F-4D97-AF65-F5344CB8AC3E}">
        <p14:creationId xmlns:p14="http://schemas.microsoft.com/office/powerpoint/2010/main" val="2200528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Consistency with other plans</a:t>
            </a:r>
            <a:endParaRPr lang="en-US" dirty="0"/>
          </a:p>
        </p:txBody>
      </p:sp>
      <p:sp>
        <p:nvSpPr>
          <p:cNvPr id="3" name="Content Placeholder 2"/>
          <p:cNvSpPr>
            <a:spLocks noGrp="1"/>
          </p:cNvSpPr>
          <p:nvPr>
            <p:ph idx="1"/>
          </p:nvPr>
        </p:nvSpPr>
        <p:spPr/>
        <p:txBody>
          <a:bodyPr>
            <a:normAutofit/>
          </a:bodyPr>
          <a:lstStyle/>
          <a:p>
            <a:r>
              <a:rPr lang="en-US" sz="2000" dirty="0" smtClean="0">
                <a:solidFill>
                  <a:schemeClr val="tx2"/>
                </a:solidFill>
              </a:rPr>
              <a:t>NHCP shall be consistent with plans from adjacent municipalities, the regional planning commission, and the county</a:t>
            </a:r>
          </a:p>
          <a:p>
            <a:r>
              <a:rPr lang="en-US" sz="2000" dirty="0" smtClean="0">
                <a:solidFill>
                  <a:schemeClr val="tx2"/>
                </a:solidFill>
              </a:rPr>
              <a:t>Should recommendations be created that are inconsistent with the long-range vision identified in the regional comprehensive plan, the township may petition for an amendment to reflect the community’s goals and values</a:t>
            </a:r>
            <a:endParaRPr lang="en-US" sz="2000" dirty="0">
              <a:solidFill>
                <a:schemeClr val="tx2"/>
              </a:solidFill>
            </a:endParaRPr>
          </a:p>
        </p:txBody>
      </p:sp>
      <p:graphicFrame>
        <p:nvGraphicFramePr>
          <p:cNvPr id="4" name="Diagram 3"/>
          <p:cNvGraphicFramePr/>
          <p:nvPr>
            <p:extLst>
              <p:ext uri="{D42A27DB-BD31-4B8C-83A1-F6EECF244321}">
                <p14:modId xmlns:p14="http://schemas.microsoft.com/office/powerpoint/2010/main" val="3166072001"/>
              </p:ext>
            </p:extLst>
          </p:nvPr>
        </p:nvGraphicFramePr>
        <p:xfrm>
          <a:off x="2057400" y="3733800"/>
          <a:ext cx="5105400" cy="269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18038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Hanover Comp Plan</a:t>
            </a:r>
            <a:endParaRPr lang="en-US" dirty="0"/>
          </a:p>
        </p:txBody>
      </p:sp>
      <p:sp>
        <p:nvSpPr>
          <p:cNvPr id="3" name="Content Placeholder 2"/>
          <p:cNvSpPr>
            <a:spLocks noGrp="1"/>
          </p:cNvSpPr>
          <p:nvPr>
            <p:ph idx="1"/>
          </p:nvPr>
        </p:nvSpPr>
        <p:spPr/>
        <p:txBody>
          <a:bodyPr/>
          <a:lstStyle/>
          <a:p>
            <a:r>
              <a:rPr lang="en-US" dirty="0" smtClean="0">
                <a:solidFill>
                  <a:schemeClr val="tx2"/>
                </a:solidFill>
              </a:rPr>
              <a:t>Transitioning community desires </a:t>
            </a:r>
          </a:p>
          <a:p>
            <a:pPr lvl="1"/>
            <a:r>
              <a:rPr lang="en-US" dirty="0" smtClean="0">
                <a:solidFill>
                  <a:schemeClr val="tx2"/>
                </a:solidFill>
              </a:rPr>
              <a:t>Desire for a limit to development</a:t>
            </a:r>
          </a:p>
          <a:p>
            <a:pPr lvl="1"/>
            <a:r>
              <a:rPr lang="en-US" dirty="0" smtClean="0">
                <a:solidFill>
                  <a:schemeClr val="tx2"/>
                </a:solidFill>
              </a:rPr>
              <a:t>Concern with increasing vehicular traffic</a:t>
            </a:r>
          </a:p>
          <a:p>
            <a:pPr lvl="1"/>
            <a:r>
              <a:rPr lang="en-US" dirty="0" smtClean="0">
                <a:solidFill>
                  <a:schemeClr val="tx2"/>
                </a:solidFill>
              </a:rPr>
              <a:t>Open space preservation</a:t>
            </a:r>
          </a:p>
          <a:p>
            <a:pPr lvl="1"/>
            <a:r>
              <a:rPr lang="en-US" dirty="0" smtClean="0">
                <a:solidFill>
                  <a:schemeClr val="tx2"/>
                </a:solidFill>
              </a:rPr>
              <a:t>Commercial development</a:t>
            </a:r>
          </a:p>
          <a:p>
            <a:r>
              <a:rPr lang="en-US" dirty="0" smtClean="0">
                <a:solidFill>
                  <a:schemeClr val="tx2"/>
                </a:solidFill>
              </a:rPr>
              <a:t>Tailored to individual needs of the township rather than to the region as a whole</a:t>
            </a:r>
          </a:p>
          <a:p>
            <a:pPr lvl="1"/>
            <a:r>
              <a:rPr lang="en-US" dirty="0" smtClean="0">
                <a:solidFill>
                  <a:schemeClr val="tx2"/>
                </a:solidFill>
              </a:rPr>
              <a:t>Address more unique township concerns and opportunities </a:t>
            </a:r>
          </a:p>
          <a:p>
            <a:r>
              <a:rPr lang="en-US" dirty="0" smtClean="0">
                <a:solidFill>
                  <a:schemeClr val="tx2"/>
                </a:solidFill>
              </a:rPr>
              <a:t>Informed through research, stakeholder input, and community involvement and feedback</a:t>
            </a:r>
            <a:endParaRPr lang="en-US" dirty="0">
              <a:solidFill>
                <a:schemeClr val="tx2"/>
              </a:solidFill>
            </a:endParaRPr>
          </a:p>
        </p:txBody>
      </p:sp>
    </p:spTree>
    <p:extLst>
      <p:ext uri="{BB962C8B-B14F-4D97-AF65-F5344CB8AC3E}">
        <p14:creationId xmlns:p14="http://schemas.microsoft.com/office/powerpoint/2010/main" val="3417948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 Structure</a:t>
            </a:r>
            <a:endParaRPr lang="en-US" dirty="0"/>
          </a:p>
        </p:txBody>
      </p:sp>
      <p:sp>
        <p:nvSpPr>
          <p:cNvPr id="3" name="Content Placeholder 2"/>
          <p:cNvSpPr>
            <a:spLocks noGrp="1"/>
          </p:cNvSpPr>
          <p:nvPr>
            <p:ph idx="1"/>
          </p:nvPr>
        </p:nvSpPr>
        <p:spPr/>
        <p:txBody>
          <a:bodyPr>
            <a:normAutofit lnSpcReduction="10000"/>
          </a:bodyPr>
          <a:lstStyle/>
          <a:p>
            <a:r>
              <a:rPr lang="en-US" dirty="0" smtClean="0">
                <a:solidFill>
                  <a:schemeClr val="tx2"/>
                </a:solidFill>
              </a:rPr>
              <a:t>Introduction and background</a:t>
            </a:r>
          </a:p>
          <a:p>
            <a:r>
              <a:rPr lang="en-US" dirty="0" smtClean="0">
                <a:solidFill>
                  <a:schemeClr val="tx2"/>
                </a:solidFill>
              </a:rPr>
              <a:t>Discussion of component areas</a:t>
            </a:r>
          </a:p>
          <a:p>
            <a:pPr lvl="1"/>
            <a:r>
              <a:rPr lang="en-US" dirty="0" smtClean="0">
                <a:solidFill>
                  <a:schemeClr val="tx2"/>
                </a:solidFill>
              </a:rPr>
              <a:t>Housing and population projections</a:t>
            </a:r>
          </a:p>
          <a:p>
            <a:pPr lvl="1"/>
            <a:r>
              <a:rPr lang="en-US" dirty="0" smtClean="0">
                <a:solidFill>
                  <a:schemeClr val="tx2"/>
                </a:solidFill>
              </a:rPr>
              <a:t>Transportation</a:t>
            </a:r>
          </a:p>
          <a:p>
            <a:pPr lvl="1"/>
            <a:r>
              <a:rPr lang="en-US" dirty="0" smtClean="0">
                <a:solidFill>
                  <a:schemeClr val="tx2"/>
                </a:solidFill>
              </a:rPr>
              <a:t>Natural and historic resources</a:t>
            </a:r>
          </a:p>
          <a:p>
            <a:pPr lvl="1"/>
            <a:r>
              <a:rPr lang="en-US" dirty="0" smtClean="0">
                <a:solidFill>
                  <a:schemeClr val="tx2"/>
                </a:solidFill>
              </a:rPr>
              <a:t>Future land use</a:t>
            </a:r>
          </a:p>
          <a:p>
            <a:pPr lvl="1"/>
            <a:r>
              <a:rPr lang="en-US" dirty="0" smtClean="0">
                <a:solidFill>
                  <a:schemeClr val="tx2"/>
                </a:solidFill>
              </a:rPr>
              <a:t>Community facilities and utilities </a:t>
            </a:r>
          </a:p>
          <a:p>
            <a:pPr lvl="1"/>
            <a:r>
              <a:rPr lang="en-US" dirty="0" smtClean="0">
                <a:solidFill>
                  <a:schemeClr val="tx2"/>
                </a:solidFill>
              </a:rPr>
              <a:t>Parks and open space</a:t>
            </a:r>
          </a:p>
          <a:p>
            <a:r>
              <a:rPr lang="en-US" dirty="0" smtClean="0">
                <a:solidFill>
                  <a:schemeClr val="tx2"/>
                </a:solidFill>
              </a:rPr>
              <a:t>Recommendations and implementation strategies</a:t>
            </a:r>
          </a:p>
          <a:p>
            <a:endParaRPr lang="en-US" dirty="0">
              <a:solidFill>
                <a:schemeClr val="tx2"/>
              </a:solidFill>
            </a:endParaRPr>
          </a:p>
          <a:p>
            <a:r>
              <a:rPr lang="en-US" i="1" dirty="0" smtClean="0">
                <a:solidFill>
                  <a:schemeClr val="tx2"/>
                </a:solidFill>
              </a:rPr>
              <a:t>In all sections, current conditions will be explored, future needs will be identified, and strategies will be recommended that will ensure those future needs are met</a:t>
            </a:r>
            <a:endParaRPr lang="en-US" i="1" dirty="0">
              <a:solidFill>
                <a:schemeClr val="tx2"/>
              </a:solidFill>
            </a:endParaRPr>
          </a:p>
        </p:txBody>
      </p:sp>
    </p:spTree>
    <p:extLst>
      <p:ext uri="{BB962C8B-B14F-4D97-AF65-F5344CB8AC3E}">
        <p14:creationId xmlns:p14="http://schemas.microsoft.com/office/powerpoint/2010/main" val="3618328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
            </a:r>
            <a:r>
              <a:rPr lang="en-US" dirty="0" smtClean="0"/>
              <a:t>eliverables</a:t>
            </a:r>
            <a:endParaRPr lang="en-US" dirty="0"/>
          </a:p>
        </p:txBody>
      </p:sp>
      <p:sp>
        <p:nvSpPr>
          <p:cNvPr id="3" name="Content Placeholder 2"/>
          <p:cNvSpPr>
            <a:spLocks noGrp="1"/>
          </p:cNvSpPr>
          <p:nvPr>
            <p:ph idx="1"/>
          </p:nvPr>
        </p:nvSpPr>
        <p:spPr/>
        <p:txBody>
          <a:bodyPr>
            <a:normAutofit lnSpcReduction="10000"/>
          </a:bodyPr>
          <a:lstStyle/>
          <a:p>
            <a:r>
              <a:rPr lang="en-US" dirty="0" smtClean="0">
                <a:solidFill>
                  <a:schemeClr val="tx2"/>
                </a:solidFill>
              </a:rPr>
              <a:t>18 month process</a:t>
            </a:r>
          </a:p>
          <a:p>
            <a:r>
              <a:rPr lang="en-US" dirty="0" smtClean="0">
                <a:solidFill>
                  <a:schemeClr val="tx2"/>
                </a:solidFill>
              </a:rPr>
              <a:t>Background research</a:t>
            </a:r>
          </a:p>
          <a:p>
            <a:r>
              <a:rPr lang="en-US" dirty="0" smtClean="0">
                <a:solidFill>
                  <a:schemeClr val="tx2"/>
                </a:solidFill>
              </a:rPr>
              <a:t>Stakeholder interviews</a:t>
            </a:r>
          </a:p>
          <a:p>
            <a:r>
              <a:rPr lang="en-US" dirty="0" smtClean="0">
                <a:solidFill>
                  <a:schemeClr val="tx2"/>
                </a:solidFill>
              </a:rPr>
              <a:t>Coordination with the PC</a:t>
            </a:r>
          </a:p>
          <a:p>
            <a:pPr lvl="1"/>
            <a:r>
              <a:rPr lang="en-US" dirty="0" smtClean="0">
                <a:solidFill>
                  <a:schemeClr val="tx2"/>
                </a:solidFill>
              </a:rPr>
              <a:t>Issues identification, feedback, insight </a:t>
            </a:r>
          </a:p>
          <a:p>
            <a:r>
              <a:rPr lang="en-US" dirty="0" smtClean="0">
                <a:solidFill>
                  <a:schemeClr val="tx2"/>
                </a:solidFill>
              </a:rPr>
              <a:t>Community outreach elements</a:t>
            </a:r>
          </a:p>
          <a:p>
            <a:pPr lvl="1"/>
            <a:r>
              <a:rPr lang="en-US" dirty="0" smtClean="0">
                <a:solidFill>
                  <a:schemeClr val="tx2"/>
                </a:solidFill>
              </a:rPr>
              <a:t>Survey</a:t>
            </a:r>
          </a:p>
          <a:p>
            <a:pPr lvl="1"/>
            <a:r>
              <a:rPr lang="en-US" dirty="0" smtClean="0">
                <a:solidFill>
                  <a:schemeClr val="tx2"/>
                </a:solidFill>
              </a:rPr>
              <a:t>Workshops</a:t>
            </a:r>
          </a:p>
          <a:p>
            <a:pPr lvl="1"/>
            <a:r>
              <a:rPr lang="en-US" dirty="0" smtClean="0">
                <a:solidFill>
                  <a:schemeClr val="tx2"/>
                </a:solidFill>
              </a:rPr>
              <a:t>Open House</a:t>
            </a:r>
          </a:p>
          <a:p>
            <a:pPr lvl="1"/>
            <a:r>
              <a:rPr lang="en-US" dirty="0" smtClean="0">
                <a:solidFill>
                  <a:schemeClr val="tx2"/>
                </a:solidFill>
              </a:rPr>
              <a:t>Advertising opportunities at community events</a:t>
            </a:r>
          </a:p>
          <a:p>
            <a:r>
              <a:rPr lang="en-US" dirty="0" smtClean="0">
                <a:solidFill>
                  <a:schemeClr val="tx2"/>
                </a:solidFill>
              </a:rPr>
              <a:t>Draft writing and review</a:t>
            </a:r>
            <a:endParaRPr lang="en-US" dirty="0">
              <a:solidFill>
                <a:schemeClr val="tx2"/>
              </a:solidFill>
            </a:endParaRPr>
          </a:p>
          <a:p>
            <a:r>
              <a:rPr lang="en-US" dirty="0" smtClean="0">
                <a:solidFill>
                  <a:schemeClr val="tx2"/>
                </a:solidFill>
              </a:rPr>
              <a:t>Final adoption</a:t>
            </a:r>
            <a:endParaRPr lang="en-US" dirty="0">
              <a:solidFill>
                <a:schemeClr val="tx2"/>
              </a:solidFill>
            </a:endParaRPr>
          </a:p>
        </p:txBody>
      </p:sp>
    </p:spTree>
    <p:extLst>
      <p:ext uri="{BB962C8B-B14F-4D97-AF65-F5344CB8AC3E}">
        <p14:creationId xmlns:p14="http://schemas.microsoft.com/office/powerpoint/2010/main" val="21829625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479</TotalTime>
  <Words>789</Words>
  <Application>Microsoft Office PowerPoint</Application>
  <PresentationFormat>On-screen Show (4:3)</PresentationFormat>
  <Paragraphs>190</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Clarity</vt:lpstr>
      <vt:lpstr>New Hanover  Comprehensive Plan</vt:lpstr>
      <vt:lpstr>What is a comprehensive plan?</vt:lpstr>
      <vt:lpstr>Benefits of a CP </vt:lpstr>
      <vt:lpstr>What can you do with a CP?</vt:lpstr>
      <vt:lpstr>Plan components</vt:lpstr>
      <vt:lpstr>Consistency with other plans</vt:lpstr>
      <vt:lpstr>New Hanover Comp Plan</vt:lpstr>
      <vt:lpstr>Plan Structure</vt:lpstr>
      <vt:lpstr>Deliverables</vt:lpstr>
      <vt:lpstr>Timeline</vt:lpstr>
      <vt:lpstr>Role of planning commission</vt:lpstr>
      <vt:lpstr>Next Steps…</vt:lpstr>
      <vt:lpstr>Questions or comments?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Hanover  Comprehensive Plan</dc:title>
  <dc:creator>Dobbs, Margaret</dc:creator>
  <cp:lastModifiedBy>Dobbs, Margaret</cp:lastModifiedBy>
  <cp:revision>22</cp:revision>
  <dcterms:created xsi:type="dcterms:W3CDTF">2019-03-29T18:00:52Z</dcterms:created>
  <dcterms:modified xsi:type="dcterms:W3CDTF">2019-04-10T15:21:09Z</dcterms:modified>
</cp:coreProperties>
</file>